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6"/>
  </p:notesMasterIdLst>
  <p:sldIdLst>
    <p:sldId id="256" r:id="rId6"/>
    <p:sldId id="272" r:id="rId7"/>
    <p:sldId id="258" r:id="rId8"/>
    <p:sldId id="259" r:id="rId9"/>
    <p:sldId id="276" r:id="rId10"/>
    <p:sldId id="260" r:id="rId11"/>
    <p:sldId id="261" r:id="rId12"/>
    <p:sldId id="262" r:id="rId13"/>
    <p:sldId id="263" r:id="rId14"/>
    <p:sldId id="264" r:id="rId15"/>
    <p:sldId id="265" r:id="rId16"/>
    <p:sldId id="268" r:id="rId17"/>
    <p:sldId id="266" r:id="rId18"/>
    <p:sldId id="267" r:id="rId19"/>
    <p:sldId id="271" r:id="rId20"/>
    <p:sldId id="269" r:id="rId21"/>
    <p:sldId id="257" r:id="rId22"/>
    <p:sldId id="275" r:id="rId23"/>
    <p:sldId id="273" r:id="rId24"/>
    <p:sldId id="274" r:id="rId25"/>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CC33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660"/>
  </p:normalViewPr>
  <p:slideViewPr>
    <p:cSldViewPr snapToGrid="0">
      <p:cViewPr varScale="1">
        <p:scale>
          <a:sx n="73" d="100"/>
          <a:sy n="73" d="100"/>
        </p:scale>
        <p:origin x="26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A9DEBD-C62C-414D-89C6-2F85FE1ED1A7}" type="datetimeFigureOut">
              <a:rPr lang="en-US" smtClean="0"/>
              <a:t>6/3/2022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519AA6-5983-4C04-8483-C7903ACBE63C}" type="slidenum">
              <a:rPr lang="en-US" smtClean="0"/>
              <a:t>‹#›</a:t>
            </a:fld>
            <a:endParaRPr lang="en-US" dirty="0"/>
          </a:p>
        </p:txBody>
      </p:sp>
    </p:spTree>
    <p:extLst>
      <p:ext uri="{BB962C8B-B14F-4D97-AF65-F5344CB8AC3E}">
        <p14:creationId xmlns:p14="http://schemas.microsoft.com/office/powerpoint/2010/main" val="371880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a:t>
            </a:fld>
            <a:endParaRPr lang="en-US" dirty="0"/>
          </a:p>
        </p:txBody>
      </p:sp>
    </p:spTree>
    <p:extLst>
      <p:ext uri="{BB962C8B-B14F-4D97-AF65-F5344CB8AC3E}">
        <p14:creationId xmlns:p14="http://schemas.microsoft.com/office/powerpoint/2010/main" val="948679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10</a:t>
            </a:fld>
            <a:endParaRPr lang="en-US" dirty="0"/>
          </a:p>
        </p:txBody>
      </p:sp>
    </p:spTree>
    <p:extLst>
      <p:ext uri="{BB962C8B-B14F-4D97-AF65-F5344CB8AC3E}">
        <p14:creationId xmlns:p14="http://schemas.microsoft.com/office/powerpoint/2010/main" val="3200064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11</a:t>
            </a:fld>
            <a:endParaRPr lang="en-US" dirty="0"/>
          </a:p>
        </p:txBody>
      </p:sp>
    </p:spTree>
    <p:extLst>
      <p:ext uri="{BB962C8B-B14F-4D97-AF65-F5344CB8AC3E}">
        <p14:creationId xmlns:p14="http://schemas.microsoft.com/office/powerpoint/2010/main" val="3783955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12</a:t>
            </a:fld>
            <a:endParaRPr lang="en-US" dirty="0"/>
          </a:p>
        </p:txBody>
      </p:sp>
    </p:spTree>
    <p:extLst>
      <p:ext uri="{BB962C8B-B14F-4D97-AF65-F5344CB8AC3E}">
        <p14:creationId xmlns:p14="http://schemas.microsoft.com/office/powerpoint/2010/main" val="2479558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13</a:t>
            </a:fld>
            <a:endParaRPr lang="en-US" dirty="0"/>
          </a:p>
        </p:txBody>
      </p:sp>
    </p:spTree>
    <p:extLst>
      <p:ext uri="{BB962C8B-B14F-4D97-AF65-F5344CB8AC3E}">
        <p14:creationId xmlns:p14="http://schemas.microsoft.com/office/powerpoint/2010/main" val="2888629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14</a:t>
            </a:fld>
            <a:endParaRPr lang="en-US" dirty="0"/>
          </a:p>
        </p:txBody>
      </p:sp>
    </p:spTree>
    <p:extLst>
      <p:ext uri="{BB962C8B-B14F-4D97-AF65-F5344CB8AC3E}">
        <p14:creationId xmlns:p14="http://schemas.microsoft.com/office/powerpoint/2010/main" val="1924278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15</a:t>
            </a:fld>
            <a:endParaRPr lang="en-US" dirty="0"/>
          </a:p>
        </p:txBody>
      </p:sp>
    </p:spTree>
    <p:extLst>
      <p:ext uri="{BB962C8B-B14F-4D97-AF65-F5344CB8AC3E}">
        <p14:creationId xmlns:p14="http://schemas.microsoft.com/office/powerpoint/2010/main" val="139958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could also be done as a class using post it notes if you drew the table on the board</a:t>
            </a:r>
          </a:p>
        </p:txBody>
      </p:sp>
      <p:sp>
        <p:nvSpPr>
          <p:cNvPr id="4" name="Slide Number Placeholder 3"/>
          <p:cNvSpPr>
            <a:spLocks noGrp="1"/>
          </p:cNvSpPr>
          <p:nvPr>
            <p:ph type="sldNum" sz="quarter" idx="5"/>
          </p:nvPr>
        </p:nvSpPr>
        <p:spPr/>
        <p:txBody>
          <a:bodyPr/>
          <a:lstStyle/>
          <a:p>
            <a:fld id="{94519AA6-5983-4C04-8483-C7903ACBE63C}" type="slidenum">
              <a:rPr lang="en-US" smtClean="0"/>
              <a:t>16</a:t>
            </a:fld>
            <a:endParaRPr lang="en-US" dirty="0"/>
          </a:p>
        </p:txBody>
      </p:sp>
    </p:spTree>
    <p:extLst>
      <p:ext uri="{BB962C8B-B14F-4D97-AF65-F5344CB8AC3E}">
        <p14:creationId xmlns:p14="http://schemas.microsoft.com/office/powerpoint/2010/main" val="1303255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17</a:t>
            </a:fld>
            <a:endParaRPr lang="en-US" dirty="0"/>
          </a:p>
        </p:txBody>
      </p:sp>
    </p:spTree>
    <p:extLst>
      <p:ext uri="{BB962C8B-B14F-4D97-AF65-F5344CB8AC3E}">
        <p14:creationId xmlns:p14="http://schemas.microsoft.com/office/powerpoint/2010/main" val="3652210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9F90B3-BBCA-4898-AFA6-19C97A51D1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30179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19</a:t>
            </a:fld>
            <a:endParaRPr lang="en-US" dirty="0"/>
          </a:p>
        </p:txBody>
      </p:sp>
    </p:spTree>
    <p:extLst>
      <p:ext uri="{BB962C8B-B14F-4D97-AF65-F5344CB8AC3E}">
        <p14:creationId xmlns:p14="http://schemas.microsoft.com/office/powerpoint/2010/main" val="1725946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2</a:t>
            </a:fld>
            <a:endParaRPr lang="en-US" dirty="0"/>
          </a:p>
        </p:txBody>
      </p:sp>
    </p:spTree>
    <p:extLst>
      <p:ext uri="{BB962C8B-B14F-4D97-AF65-F5344CB8AC3E}">
        <p14:creationId xmlns:p14="http://schemas.microsoft.com/office/powerpoint/2010/main" val="909616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BD8E7-1312-41F3-99C4-6DA5AF8919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6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3</a:t>
            </a:fld>
            <a:endParaRPr lang="en-US" dirty="0"/>
          </a:p>
        </p:txBody>
      </p:sp>
    </p:spTree>
    <p:extLst>
      <p:ext uri="{BB962C8B-B14F-4D97-AF65-F5344CB8AC3E}">
        <p14:creationId xmlns:p14="http://schemas.microsoft.com/office/powerpoint/2010/main" val="1645189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4</a:t>
            </a:fld>
            <a:endParaRPr lang="en-US" dirty="0"/>
          </a:p>
        </p:txBody>
      </p:sp>
    </p:spTree>
    <p:extLst>
      <p:ext uri="{BB962C8B-B14F-4D97-AF65-F5344CB8AC3E}">
        <p14:creationId xmlns:p14="http://schemas.microsoft.com/office/powerpoint/2010/main" val="1022030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9F90B3-BBCA-4898-AFA6-19C97A51D1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4304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6</a:t>
            </a:fld>
            <a:endParaRPr lang="en-US" dirty="0"/>
          </a:p>
        </p:txBody>
      </p:sp>
    </p:spTree>
    <p:extLst>
      <p:ext uri="{BB962C8B-B14F-4D97-AF65-F5344CB8AC3E}">
        <p14:creationId xmlns:p14="http://schemas.microsoft.com/office/powerpoint/2010/main" val="2205382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7</a:t>
            </a:fld>
            <a:endParaRPr lang="en-US" dirty="0"/>
          </a:p>
        </p:txBody>
      </p:sp>
    </p:spTree>
    <p:extLst>
      <p:ext uri="{BB962C8B-B14F-4D97-AF65-F5344CB8AC3E}">
        <p14:creationId xmlns:p14="http://schemas.microsoft.com/office/powerpoint/2010/main" val="598775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8</a:t>
            </a:fld>
            <a:endParaRPr lang="en-US" dirty="0"/>
          </a:p>
        </p:txBody>
      </p:sp>
    </p:spTree>
    <p:extLst>
      <p:ext uri="{BB962C8B-B14F-4D97-AF65-F5344CB8AC3E}">
        <p14:creationId xmlns:p14="http://schemas.microsoft.com/office/powerpoint/2010/main" val="4258686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4519AA6-5983-4C04-8483-C7903ACBE63C}" type="slidenum">
              <a:rPr lang="en-US" smtClean="0"/>
              <a:t>9</a:t>
            </a:fld>
            <a:endParaRPr lang="en-US" dirty="0"/>
          </a:p>
        </p:txBody>
      </p:sp>
    </p:spTree>
    <p:extLst>
      <p:ext uri="{BB962C8B-B14F-4D97-AF65-F5344CB8AC3E}">
        <p14:creationId xmlns:p14="http://schemas.microsoft.com/office/powerpoint/2010/main" val="67541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006AD-143A-4D12-B40E-A514924B49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DBC371-C428-428A-8180-03FFFE3B64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E9B661C-695E-4A07-97B9-F0B307E2C337}"/>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5" name="Footer Placeholder 4">
            <a:extLst>
              <a:ext uri="{FF2B5EF4-FFF2-40B4-BE49-F238E27FC236}">
                <a16:creationId xmlns:a16="http://schemas.microsoft.com/office/drawing/2014/main" id="{7E482FB6-2A82-4A84-9CBE-F0C9032F8A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8B239A6-8CCF-45C7-AF7A-1A32DE46C5CC}"/>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741502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91439-6F26-4FEC-8395-76FBAA274E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9555EF-6F35-4119-AA78-A1632595890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5711A1-E2F3-480C-A5F8-DF01551921D3}"/>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5" name="Footer Placeholder 4">
            <a:extLst>
              <a:ext uri="{FF2B5EF4-FFF2-40B4-BE49-F238E27FC236}">
                <a16:creationId xmlns:a16="http://schemas.microsoft.com/office/drawing/2014/main" id="{51490BD6-D736-4129-B582-2EEADEA7188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1BC87F5-E2E9-46E0-B4BB-3E5E5D6B0D2B}"/>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3680811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A4B8EF-B716-4ADF-BAAB-69F495D3C8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6FE3AA-3D52-454A-8A6B-9D43B499550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B02EF0-9807-40C1-B1C4-4AC7CE4166C1}"/>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5" name="Footer Placeholder 4">
            <a:extLst>
              <a:ext uri="{FF2B5EF4-FFF2-40B4-BE49-F238E27FC236}">
                <a16:creationId xmlns:a16="http://schemas.microsoft.com/office/drawing/2014/main" id="{44F58B0F-3E00-49FB-B1A7-D861B38E531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386C7C1-F4C0-42E3-8A2B-C165A33BE97C}"/>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1673109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B713E-8E30-4C45-A9E2-F81833A7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1C465F3-29F8-483C-A06B-B13AA5D499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093083A-FB6E-4629-BE17-54ED12B3CDFE}"/>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FB30CD52-32A2-4FF0-92F5-066770C949F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4BD3316-A2D1-4453-B4B6-B6D784F4CC76}"/>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2203105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AE71D-8E07-4853-AFF9-08C280E881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5B43D3D-1AD2-41B7-BCB4-D9A21B5EA4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FEA8541-2EF2-4360-9A33-8E494CF301A8}"/>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AEA35995-8581-49E8-8F2A-084816C6A57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F17DEA1-D33A-47F7-88EC-8CC91150D24D}"/>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3901931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3D530-D888-4103-98C0-7F9CC1CAD4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B3C3CD6-E5F0-4209-9F92-06507EA530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354DB2-71FE-40FA-948B-478707CDA5CB}"/>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7901F3F2-F502-4474-8D80-FBB46916589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E41BF5-79C7-4385-B7B3-032D24430239}"/>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1602272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77EAA-C1DD-46A9-8BF3-B7B413F275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4D5F01A-76B3-47FB-AB77-434885F4099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482D147-AA00-4898-A9E0-2A5B796A0D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3411447-5ED5-4AE3-902B-29260D9E9886}"/>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6" name="Footer Placeholder 5">
            <a:extLst>
              <a:ext uri="{FF2B5EF4-FFF2-40B4-BE49-F238E27FC236}">
                <a16:creationId xmlns:a16="http://schemas.microsoft.com/office/drawing/2014/main" id="{2D0591A8-7751-4883-8E5E-45F603AB7C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308D813-6ED2-4EE2-B9F6-008D3E69E3D5}"/>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3120156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BB444-55A3-45B9-9B4E-A657171250C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E0BEF4E-F8AE-4FE7-8925-343008969F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6F89E3-6958-4C6D-8D3D-E27C2405D0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18E0681-5349-4DF4-9E68-30DEF899B5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4F0C7FA-2281-4614-8880-BC7221FFE67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BD9A05-2C90-4D97-B0FC-8AE4C322FF66}"/>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8" name="Footer Placeholder 7">
            <a:extLst>
              <a:ext uri="{FF2B5EF4-FFF2-40B4-BE49-F238E27FC236}">
                <a16:creationId xmlns:a16="http://schemas.microsoft.com/office/drawing/2014/main" id="{CBC72A81-00C2-4E47-9109-1A594EBCF76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47889FF-6EDA-4DBC-97C3-F7ED91A88CED}"/>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22461639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BADE7-6C3F-45C3-BC10-F4BB7F19083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B220C8F-6049-4550-8A9F-70C615F93067}"/>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4" name="Footer Placeholder 3">
            <a:extLst>
              <a:ext uri="{FF2B5EF4-FFF2-40B4-BE49-F238E27FC236}">
                <a16:creationId xmlns:a16="http://schemas.microsoft.com/office/drawing/2014/main" id="{74CC0C5A-BC64-4608-BCFE-FC07061367C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A91F7BC-4DC7-44EE-AD2B-B46D7F91F545}"/>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406723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7888B0-671D-44E6-9B83-20A402FCF0EC}"/>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3" name="Footer Placeholder 2">
            <a:extLst>
              <a:ext uri="{FF2B5EF4-FFF2-40B4-BE49-F238E27FC236}">
                <a16:creationId xmlns:a16="http://schemas.microsoft.com/office/drawing/2014/main" id="{607EC13E-E88E-4A80-80D1-22C0DFEE2C2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BC05B6C-B5B0-404A-9FD6-E8AF0413F503}"/>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12035773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976E-5D7E-4ED9-A56F-33FA89F5B2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5F31BFA-320F-424E-BDE9-76CB308893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4A1A86D-D6DF-4FC0-AFAC-BD96844A91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04FD37-A096-4A7E-B6C0-DAB72500F0B7}"/>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6" name="Footer Placeholder 5">
            <a:extLst>
              <a:ext uri="{FF2B5EF4-FFF2-40B4-BE49-F238E27FC236}">
                <a16:creationId xmlns:a16="http://schemas.microsoft.com/office/drawing/2014/main" id="{92F41EDA-BEE8-4A80-99D0-CA95E1E94AC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04A577-9A7B-46DA-813B-97D75DB9E564}"/>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2711516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8FF80-C3DD-4059-9E35-557C27B75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028E5D-DEF4-4AD8-9A55-36FB6F87020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00FD52-CCAF-4B85-9800-63814D60131B}"/>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5" name="Footer Placeholder 4">
            <a:extLst>
              <a:ext uri="{FF2B5EF4-FFF2-40B4-BE49-F238E27FC236}">
                <a16:creationId xmlns:a16="http://schemas.microsoft.com/office/drawing/2014/main" id="{DC1EE119-1B82-48F4-840D-6E8DF09A98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41A1B9B-0FAD-4303-9E06-C95097E3599A}"/>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8988724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DF05B-499D-4E18-A9A7-14B2DC7F48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5951A1B-B535-4A20-94EB-4C128FAD70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14BDAF3F-2535-43FC-99AE-F7505569D3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B0BEEA-FEC0-43B8-AFA6-F5ADDA6ED388}"/>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6" name="Footer Placeholder 5">
            <a:extLst>
              <a:ext uri="{FF2B5EF4-FFF2-40B4-BE49-F238E27FC236}">
                <a16:creationId xmlns:a16="http://schemas.microsoft.com/office/drawing/2014/main" id="{C8103D62-575C-472C-B82C-85BAFBCA847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DF77681-5405-42F8-BD06-E67A0282C52B}"/>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344614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F399E-B82F-40C8-A2C7-88FF6C7DD89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0F1BEB6-BC73-4B35-92A6-150EAA5E19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6919705-3629-49EA-B984-95DBB13D27E5}"/>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43EB95DA-D6CA-423A-94A9-62E14AD285A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413B20F-3787-47B4-B3B5-2027CC7DCBBB}"/>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8494097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181299-7B99-46DB-AF59-1274D56C2C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5B727E-F23C-4F0D-AD1B-DFCCA094EA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7AE6C2-EF11-4B1D-A625-F00C79544D0C}"/>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A77FC7CB-4277-4EFD-978F-0A8E3B039A7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9E5ECC0-47C6-4630-BC15-BA8292756543}"/>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799658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Section Header">
    <p:bg>
      <p:bgPr>
        <a:solidFill>
          <a:schemeClr val="accent1">
            <a:lumMod val="75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304800" y="304800"/>
            <a:ext cx="11582400" cy="62484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1850" y="2483427"/>
            <a:ext cx="10515600" cy="2743200"/>
          </a:xfrm>
        </p:spPr>
        <p:txBody>
          <a:bodyPr anchor="b">
            <a:normAutofit/>
          </a:bodyPr>
          <a:lstStyle>
            <a:lvl1pPr algn="ctr">
              <a:defRPr sz="4400" spc="-50" baseline="0">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835025" y="5257800"/>
            <a:ext cx="10515600" cy="914400"/>
          </a:xfrm>
        </p:spPr>
        <p:txBody>
          <a:bodyPr>
            <a:normAutofit/>
          </a:bodyPr>
          <a:lstStyle>
            <a:lvl1pPr marL="0" indent="0" algn="ctr">
              <a:spcBef>
                <a:spcPts val="0"/>
              </a:spcBef>
              <a:buFontTx/>
              <a:buNone/>
              <a:defRPr sz="2000" cap="all" spc="50" baseline="0">
                <a:solidFill>
                  <a:schemeClr val="bg1"/>
                </a:solidFill>
              </a:defRPr>
            </a:lvl1pPr>
            <a:lvl2pPr marL="365760" indent="0" algn="ctr">
              <a:buNone/>
              <a:defRPr sz="2000" cap="all" spc="50" baseline="0">
                <a:solidFill>
                  <a:schemeClr val="bg1"/>
                </a:solidFill>
              </a:defRPr>
            </a:lvl2pPr>
            <a:lvl3pPr algn="ctr">
              <a:defRPr sz="2000" cap="all" spc="50" baseline="0">
                <a:solidFill>
                  <a:schemeClr val="bg1"/>
                </a:solidFill>
              </a:defRPr>
            </a:lvl3pPr>
            <a:lvl4pPr algn="ctr">
              <a:defRPr sz="2000" cap="all" spc="50" baseline="0">
                <a:solidFill>
                  <a:schemeClr val="bg1"/>
                </a:solidFill>
              </a:defRPr>
            </a:lvl4pPr>
            <a:lvl5pPr algn="ctr">
              <a:defRPr sz="2000" cap="all" spc="50" baseline="0">
                <a:solidFill>
                  <a:schemeClr val="bg1"/>
                </a:solidFill>
              </a:defRPr>
            </a:lvl5pPr>
          </a:lstStyle>
          <a:p>
            <a:pPr lvl="0"/>
            <a:r>
              <a:rPr lang="en-US"/>
              <a:t>Click to edit Master text styles</a:t>
            </a:r>
          </a:p>
        </p:txBody>
      </p:sp>
      <p:pic>
        <p:nvPicPr>
          <p:cNvPr id="4" name="Picture 3" descr="A close up of a logo&#10;&#10;Description automatically generated">
            <a:extLst>
              <a:ext uri="{FF2B5EF4-FFF2-40B4-BE49-F238E27FC236}">
                <a16:creationId xmlns:a16="http://schemas.microsoft.com/office/drawing/2014/main" id="{80E98785-2B8D-43EF-9F10-C29335012F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7200" y="304800"/>
            <a:ext cx="1700000" cy="919048"/>
          </a:xfrm>
          <a:prstGeom prst="rect">
            <a:avLst/>
          </a:prstGeom>
        </p:spPr>
      </p:pic>
    </p:spTree>
    <p:extLst>
      <p:ext uri="{BB962C8B-B14F-4D97-AF65-F5344CB8AC3E}">
        <p14:creationId xmlns:p14="http://schemas.microsoft.com/office/powerpoint/2010/main" val="4053580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 Half">
  <p:cSld name="Blank - Half">
    <p:bg>
      <p:bgPr>
        <a:solidFill>
          <a:schemeClr val="lt1"/>
        </a:solidFill>
        <a:effectLst/>
      </p:bgPr>
    </p:bg>
    <p:spTree>
      <p:nvGrpSpPr>
        <p:cNvPr id="1" name="Shape 166"/>
        <p:cNvGrpSpPr/>
        <p:nvPr/>
      </p:nvGrpSpPr>
      <p:grpSpPr>
        <a:xfrm>
          <a:off x="0" y="0"/>
          <a:ext cx="0" cy="0"/>
          <a:chOff x="0" y="0"/>
          <a:chExt cx="0" cy="0"/>
        </a:xfrm>
      </p:grpSpPr>
    </p:spTree>
    <p:extLst>
      <p:ext uri="{BB962C8B-B14F-4D97-AF65-F5344CB8AC3E}">
        <p14:creationId xmlns:p14="http://schemas.microsoft.com/office/powerpoint/2010/main" val="3372992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8B496-363B-4DDE-8D55-56C39237EE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2DE08F3-64AC-4EBD-8C87-4983100D60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F4D05C9-2D81-4575-A93F-200ED4CA0373}"/>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5" name="Footer Placeholder 4">
            <a:extLst>
              <a:ext uri="{FF2B5EF4-FFF2-40B4-BE49-F238E27FC236}">
                <a16:creationId xmlns:a16="http://schemas.microsoft.com/office/drawing/2014/main" id="{D596C9EE-C156-4E6A-B544-01F5A597C7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4AAE4DE-AAA2-4F59-9670-FC0277DC1930}"/>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4190013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37CCE-086D-45D4-818B-2F39D13F9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09F00A-A029-4200-8680-A2C3375429D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648DF7-DE40-4803-AAE2-DE6DBC6725D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64943E-0ED1-4C51-808E-3B7C66AF7EC1}"/>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6" name="Footer Placeholder 5">
            <a:extLst>
              <a:ext uri="{FF2B5EF4-FFF2-40B4-BE49-F238E27FC236}">
                <a16:creationId xmlns:a16="http://schemas.microsoft.com/office/drawing/2014/main" id="{7E423D26-F4F5-4C72-869C-D20732E23D3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F9FF25-1CB5-4B4C-B0CC-4A920792A08A}"/>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3756317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107DF-4791-49DB-A9FD-5F71422A37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CF8E551-46E6-4BEA-9071-02016DDA7D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8A7B499-BCE1-41EA-9818-9C8F3BE6308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6B04AD-BD0F-4629-8230-FF396C6AC2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95332C3-113E-48A3-8524-1DC6606E767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813F44-C3DF-43CB-9015-C27A2D9FE468}"/>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8" name="Footer Placeholder 7">
            <a:extLst>
              <a:ext uri="{FF2B5EF4-FFF2-40B4-BE49-F238E27FC236}">
                <a16:creationId xmlns:a16="http://schemas.microsoft.com/office/drawing/2014/main" id="{1B6E699E-0AAC-4C15-89D4-2A029F524A95}"/>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952029C-6398-4A57-9A8D-AF25AC67C7A3}"/>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3610983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70A5F-5275-4C05-A714-9E8CCC5ACB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4309B94-E38C-4313-ABB3-728B8597B66D}"/>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4" name="Footer Placeholder 3">
            <a:extLst>
              <a:ext uri="{FF2B5EF4-FFF2-40B4-BE49-F238E27FC236}">
                <a16:creationId xmlns:a16="http://schemas.microsoft.com/office/drawing/2014/main" id="{6ABEA79F-5EFA-4350-B529-C896C8495CA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437F96F-FA36-4DD1-A2D7-B473E73C999E}"/>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186150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A7C2A4F-026C-47F2-A356-3073D813D9C1}"/>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3" name="Footer Placeholder 2">
            <a:extLst>
              <a:ext uri="{FF2B5EF4-FFF2-40B4-BE49-F238E27FC236}">
                <a16:creationId xmlns:a16="http://schemas.microsoft.com/office/drawing/2014/main" id="{34304604-FBFE-4A75-9A22-6D8EC26DA01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2DC9460-7AF9-4A7C-A308-F812CA96F0D1}"/>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3404118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C8E01-8237-458E-B57C-D9AB86E154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50656F-F99A-4C40-8C37-FF22A4A996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4C8D64B-EF28-49FF-B381-2E43208FC2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D11C3E8-3724-41D2-BFB3-40D627E8AB51}"/>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6" name="Footer Placeholder 5">
            <a:extLst>
              <a:ext uri="{FF2B5EF4-FFF2-40B4-BE49-F238E27FC236}">
                <a16:creationId xmlns:a16="http://schemas.microsoft.com/office/drawing/2014/main" id="{26BB9631-2CEE-419C-A6A6-BD073847EEC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F6222B9-DF72-4721-BCA0-0482EC8D4606}"/>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2314526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06462-05D2-4156-84DB-A97B63EC9E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92E5C7-06B5-4DF3-B60C-2A807906CF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30E7590-320A-41E9-8453-18F9408AA8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1462D4-8C10-49F8-9EE6-3A8AD06FB391}"/>
              </a:ext>
            </a:extLst>
          </p:cNvPr>
          <p:cNvSpPr>
            <a:spLocks noGrp="1"/>
          </p:cNvSpPr>
          <p:nvPr>
            <p:ph type="dt" sz="half" idx="10"/>
          </p:nvPr>
        </p:nvSpPr>
        <p:spPr/>
        <p:txBody>
          <a:bodyPr/>
          <a:lstStyle/>
          <a:p>
            <a:fld id="{2D3D0CFA-AD01-4D8F-8A85-890925718893}" type="datetimeFigureOut">
              <a:rPr lang="en-US" smtClean="0"/>
              <a:t>6/3/2022</a:t>
            </a:fld>
            <a:endParaRPr lang="en-US" dirty="0"/>
          </a:p>
        </p:txBody>
      </p:sp>
      <p:sp>
        <p:nvSpPr>
          <p:cNvPr id="6" name="Footer Placeholder 5">
            <a:extLst>
              <a:ext uri="{FF2B5EF4-FFF2-40B4-BE49-F238E27FC236}">
                <a16:creationId xmlns:a16="http://schemas.microsoft.com/office/drawing/2014/main" id="{A13F5307-4BCE-4DBD-AEF1-E39ACEE6A85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2ED0595-A5D7-4647-A626-CC20BE4AE236}"/>
              </a:ext>
            </a:extLst>
          </p:cNvPr>
          <p:cNvSpPr>
            <a:spLocks noGrp="1"/>
          </p:cNvSpPr>
          <p:nvPr>
            <p:ph type="sldNum" sz="quarter" idx="12"/>
          </p:nvPr>
        </p:nvSpPr>
        <p:spPr/>
        <p:txBody>
          <a:bodyPr/>
          <a:lstStyle/>
          <a:p>
            <a:fld id="{6D56D10F-0BEA-409E-9270-16BD9D819DAB}" type="slidenum">
              <a:rPr lang="en-US" smtClean="0"/>
              <a:t>‹#›</a:t>
            </a:fld>
            <a:endParaRPr lang="en-US" dirty="0"/>
          </a:p>
        </p:txBody>
      </p:sp>
    </p:spTree>
    <p:extLst>
      <p:ext uri="{BB962C8B-B14F-4D97-AF65-F5344CB8AC3E}">
        <p14:creationId xmlns:p14="http://schemas.microsoft.com/office/powerpoint/2010/main" val="102527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ED144-6FF7-45AC-80A2-2E50F0FD1F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B15D95-417B-4AEB-B2FC-5DC0910709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CA4872-0370-4295-A031-AE1752377E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D0CFA-AD01-4D8F-8A85-890925718893}" type="datetimeFigureOut">
              <a:rPr lang="en-US" smtClean="0"/>
              <a:t>6/3/2022</a:t>
            </a:fld>
            <a:endParaRPr lang="en-US" dirty="0"/>
          </a:p>
        </p:txBody>
      </p:sp>
      <p:sp>
        <p:nvSpPr>
          <p:cNvPr id="5" name="Footer Placeholder 4">
            <a:extLst>
              <a:ext uri="{FF2B5EF4-FFF2-40B4-BE49-F238E27FC236}">
                <a16:creationId xmlns:a16="http://schemas.microsoft.com/office/drawing/2014/main" id="{D8B6D711-C523-4E36-AE9A-B6A34777F2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0AFC88DB-F43B-42EA-950C-2494B46000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6D10F-0BEA-409E-9270-16BD9D819DAB}" type="slidenum">
              <a:rPr lang="en-US" smtClean="0"/>
              <a:t>‹#›</a:t>
            </a:fld>
            <a:endParaRPr lang="en-US" dirty="0"/>
          </a:p>
        </p:txBody>
      </p:sp>
      <p:sp>
        <p:nvSpPr>
          <p:cNvPr id="7" name="Rectangle 6">
            <a:extLst>
              <a:ext uri="{FF2B5EF4-FFF2-40B4-BE49-F238E27FC236}">
                <a16:creationId xmlns:a16="http://schemas.microsoft.com/office/drawing/2014/main" id="{4D827630-BFEC-49A9-9D70-708D67DD7E89}"/>
              </a:ext>
            </a:extLst>
          </p:cNvPr>
          <p:cNvSpPr/>
          <p:nvPr userDrawn="1"/>
        </p:nvSpPr>
        <p:spPr>
          <a:xfrm>
            <a:off x="11456194" y="5705977"/>
            <a:ext cx="354806" cy="1200329"/>
          </a:xfrm>
          <a:prstGeom prst="rect">
            <a:avLst/>
          </a:prstGeom>
        </p:spPr>
        <p:txBody>
          <a:bodyPr wrap="square">
            <a:spAutoFit/>
          </a:bodyPr>
          <a:lstStyle/>
          <a:p>
            <a:r>
              <a:rPr lang="en" sz="7200" b="1" dirty="0">
                <a:solidFill>
                  <a:srgbClr val="002060"/>
                </a:solidFill>
                <a:latin typeface="Amatic SC" panose="020B0604020202020204" charset="-79"/>
                <a:cs typeface="Amatic SC" panose="020B0604020202020204" charset="-79"/>
              </a:rPr>
              <a:t>©</a:t>
            </a:r>
            <a:endParaRPr lang="en-GB" sz="7200" b="1" dirty="0">
              <a:solidFill>
                <a:srgbClr val="002060"/>
              </a:solidFill>
              <a:latin typeface="Amatic SC" panose="020B0604020202020204" charset="-79"/>
              <a:cs typeface="Amatic SC" panose="020B0604020202020204" charset="-79"/>
            </a:endParaRPr>
          </a:p>
        </p:txBody>
      </p:sp>
      <p:pic>
        <p:nvPicPr>
          <p:cNvPr id="8" name="Picture 7" descr="A picture containing diagram&#10;&#10;Description automatically generated">
            <a:extLst>
              <a:ext uri="{FF2B5EF4-FFF2-40B4-BE49-F238E27FC236}">
                <a16:creationId xmlns:a16="http://schemas.microsoft.com/office/drawing/2014/main" id="{B71EADB0-DBD5-4834-9B1D-FD9133EE167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5070" y="136525"/>
            <a:ext cx="2208016" cy="1142903"/>
          </a:xfrm>
          <a:prstGeom prst="rect">
            <a:avLst/>
          </a:prstGeom>
        </p:spPr>
      </p:pic>
      <p:sp>
        <p:nvSpPr>
          <p:cNvPr id="9" name="TextBox 8">
            <a:extLst>
              <a:ext uri="{FF2B5EF4-FFF2-40B4-BE49-F238E27FC236}">
                <a16:creationId xmlns:a16="http://schemas.microsoft.com/office/drawing/2014/main" id="{80B74D38-47C8-CF06-CC55-066B5F74DBCE}"/>
              </a:ext>
            </a:extLst>
          </p:cNvPr>
          <p:cNvSpPr txBox="1"/>
          <p:nvPr userDrawn="1"/>
        </p:nvSpPr>
        <p:spPr>
          <a:xfrm rot="19995021">
            <a:off x="4422367" y="3059446"/>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extLst>
      <p:ext uri="{BB962C8B-B14F-4D97-AF65-F5344CB8AC3E}">
        <p14:creationId xmlns:p14="http://schemas.microsoft.com/office/powerpoint/2010/main" val="2605886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FCE22A-B8B4-43CF-8314-AD8A239EAF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996617F-C96F-4C20-A8FC-98F4A8CC52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0D690AA-EAC8-447C-9F2A-68AE91C1D3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700F0E13-A17C-4BD9-BB30-A85129439A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00CE96F-CE82-4437-A889-A2D507F56B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C13640-46F1-47FC-AB4F-3B5F6DBD119D}" type="slidenum">
              <a:rPr lang="en-US" smtClean="0"/>
              <a:t>‹#›</a:t>
            </a:fld>
            <a:endParaRPr lang="en-US" dirty="0"/>
          </a:p>
        </p:txBody>
      </p:sp>
      <p:pic>
        <p:nvPicPr>
          <p:cNvPr id="8" name="Picture 7" descr="A picture containing diagram&#10;&#10;Description automatically generated">
            <a:extLst>
              <a:ext uri="{FF2B5EF4-FFF2-40B4-BE49-F238E27FC236}">
                <a16:creationId xmlns:a16="http://schemas.microsoft.com/office/drawing/2014/main" id="{68DF4964-2644-446C-A103-D87F84A54C2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65070" y="136525"/>
            <a:ext cx="2208016" cy="1142903"/>
          </a:xfrm>
          <a:prstGeom prst="rect">
            <a:avLst/>
          </a:prstGeom>
        </p:spPr>
      </p:pic>
      <p:sp>
        <p:nvSpPr>
          <p:cNvPr id="9" name="Rectangle 8">
            <a:extLst>
              <a:ext uri="{FF2B5EF4-FFF2-40B4-BE49-F238E27FC236}">
                <a16:creationId xmlns:a16="http://schemas.microsoft.com/office/drawing/2014/main" id="{B5435A4F-3DF4-45E1-B42A-DD79C50C9146}"/>
              </a:ext>
            </a:extLst>
          </p:cNvPr>
          <p:cNvSpPr/>
          <p:nvPr userDrawn="1"/>
        </p:nvSpPr>
        <p:spPr>
          <a:xfrm>
            <a:off x="11456194" y="5705977"/>
            <a:ext cx="354806" cy="1200329"/>
          </a:xfrm>
          <a:prstGeom prst="rect">
            <a:avLst/>
          </a:prstGeom>
        </p:spPr>
        <p:txBody>
          <a:bodyPr wrap="square">
            <a:spAutoFit/>
          </a:bodyPr>
          <a:lstStyle/>
          <a:p>
            <a:r>
              <a:rPr lang="en" sz="7200" b="1" dirty="0">
                <a:solidFill>
                  <a:srgbClr val="002060"/>
                </a:solidFill>
                <a:latin typeface="Amatic SC" panose="020B0604020202020204" charset="-79"/>
                <a:cs typeface="Amatic SC" panose="020B0604020202020204" charset="-79"/>
              </a:rPr>
              <a:t>©</a:t>
            </a:r>
            <a:endParaRPr lang="en-GB" sz="7200" b="1" dirty="0">
              <a:solidFill>
                <a:srgbClr val="002060"/>
              </a:solidFill>
              <a:latin typeface="Amatic SC" panose="020B0604020202020204" charset="-79"/>
              <a:cs typeface="Amatic SC" panose="020B0604020202020204" charset="-79"/>
            </a:endParaRPr>
          </a:p>
        </p:txBody>
      </p:sp>
    </p:spTree>
    <p:extLst>
      <p:ext uri="{BB962C8B-B14F-4D97-AF65-F5344CB8AC3E}">
        <p14:creationId xmlns:p14="http://schemas.microsoft.com/office/powerpoint/2010/main" val="37742894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0.jp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9.xml"/><Relationship Id="rId5" Type="http://schemas.openxmlformats.org/officeDocument/2006/relationships/image" Target="../media/image11.pn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3.xml"/><Relationship Id="rId1" Type="http://schemas.openxmlformats.org/officeDocument/2006/relationships/tags" Target="../tags/tag21.xml"/><Relationship Id="rId4" Type="http://schemas.openxmlformats.org/officeDocument/2006/relationships/hyperlink" Target="http://www.mentallywellschools.co.uk/"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7048-E326-4BD3-A72C-53BE9753BB53}"/>
              </a:ext>
            </a:extLst>
          </p:cNvPr>
          <p:cNvSpPr>
            <a:spLocks noGrp="1"/>
          </p:cNvSpPr>
          <p:nvPr>
            <p:ph type="ctrTitle"/>
          </p:nvPr>
        </p:nvSpPr>
        <p:spPr>
          <a:xfrm>
            <a:off x="1159932" y="1676400"/>
            <a:ext cx="10041467" cy="3001963"/>
          </a:xfrm>
        </p:spPr>
        <p:txBody>
          <a:bodyPr>
            <a:normAutofit fontScale="90000"/>
          </a:bodyPr>
          <a:lstStyle/>
          <a:p>
            <a:r>
              <a:rPr lang="en-US" dirty="0">
                <a:solidFill>
                  <a:srgbClr val="002060"/>
                </a:solidFill>
                <a:latin typeface="+mn-lt"/>
              </a:rPr>
              <a:t>Week 6</a:t>
            </a:r>
            <a:br>
              <a:rPr lang="en-US" dirty="0">
                <a:solidFill>
                  <a:srgbClr val="002060"/>
                </a:solidFill>
                <a:latin typeface="+mn-lt"/>
              </a:rPr>
            </a:br>
            <a:r>
              <a:rPr lang="en-US" dirty="0">
                <a:solidFill>
                  <a:srgbClr val="002060"/>
                </a:solidFill>
                <a:latin typeface="+mn-lt"/>
              </a:rPr>
              <a:t>Distress Tolerance:</a:t>
            </a:r>
            <a:br>
              <a:rPr lang="en-US" dirty="0">
                <a:solidFill>
                  <a:srgbClr val="002060"/>
                </a:solidFill>
                <a:latin typeface="+mn-lt"/>
              </a:rPr>
            </a:br>
            <a:r>
              <a:rPr lang="en-US" dirty="0">
                <a:solidFill>
                  <a:srgbClr val="002060"/>
                </a:solidFill>
                <a:latin typeface="+mn-lt"/>
              </a:rPr>
              <a:t>Introduction to Crisis Survival skills and “ACCEPTS”</a:t>
            </a:r>
          </a:p>
        </p:txBody>
      </p:sp>
    </p:spTree>
    <p:custDataLst>
      <p:tags r:id="rId1"/>
    </p:custDataLst>
    <p:extLst>
      <p:ext uri="{BB962C8B-B14F-4D97-AF65-F5344CB8AC3E}">
        <p14:creationId xmlns:p14="http://schemas.microsoft.com/office/powerpoint/2010/main" val="1838087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03F93-E133-4453-87DF-D2C14FE68648}"/>
              </a:ext>
            </a:extLst>
          </p:cNvPr>
          <p:cNvSpPr>
            <a:spLocks noGrp="1"/>
          </p:cNvSpPr>
          <p:nvPr>
            <p:ph type="title"/>
          </p:nvPr>
        </p:nvSpPr>
        <p:spPr>
          <a:xfrm>
            <a:off x="3240435" y="256496"/>
            <a:ext cx="10515600" cy="1325563"/>
          </a:xfrm>
        </p:spPr>
        <p:txBody>
          <a:bodyPr/>
          <a:lstStyle/>
          <a:p>
            <a:r>
              <a:rPr lang="en-US" u="sng" dirty="0"/>
              <a:t>Crisis situations</a:t>
            </a:r>
          </a:p>
        </p:txBody>
      </p:sp>
      <p:sp>
        <p:nvSpPr>
          <p:cNvPr id="3" name="Content Placeholder 2">
            <a:extLst>
              <a:ext uri="{FF2B5EF4-FFF2-40B4-BE49-F238E27FC236}">
                <a16:creationId xmlns:a16="http://schemas.microsoft.com/office/drawing/2014/main" id="{9595874F-1F07-4C5F-B379-87F74B549DD3}"/>
              </a:ext>
            </a:extLst>
          </p:cNvPr>
          <p:cNvSpPr>
            <a:spLocks noGrp="1"/>
          </p:cNvSpPr>
          <p:nvPr>
            <p:ph idx="1"/>
          </p:nvPr>
        </p:nvSpPr>
        <p:spPr>
          <a:xfrm>
            <a:off x="266700" y="1657532"/>
            <a:ext cx="11054443" cy="4779963"/>
          </a:xfrm>
        </p:spPr>
        <p:txBody>
          <a:bodyPr>
            <a:normAutofit fontScale="92500" lnSpcReduction="20000"/>
          </a:bodyPr>
          <a:lstStyle/>
          <a:p>
            <a:pPr marL="0" indent="0">
              <a:buNone/>
            </a:pPr>
            <a:r>
              <a:rPr lang="en-US" b="1" dirty="0"/>
              <a:t>You are in a crisis when the situation is: </a:t>
            </a:r>
          </a:p>
          <a:p>
            <a:r>
              <a:rPr lang="en-US" dirty="0"/>
              <a:t>Highly stressful</a:t>
            </a:r>
          </a:p>
          <a:p>
            <a:r>
              <a:rPr lang="en-US" dirty="0"/>
              <a:t>Short-term (it will not last a long time)</a:t>
            </a:r>
          </a:p>
          <a:p>
            <a:r>
              <a:rPr lang="en-US" dirty="0"/>
              <a:t>Creating intense pressure to resolve the issue now</a:t>
            </a:r>
          </a:p>
          <a:p>
            <a:endParaRPr lang="en-US" dirty="0"/>
          </a:p>
          <a:p>
            <a:pPr marL="0" indent="0">
              <a:buNone/>
            </a:pPr>
            <a:r>
              <a:rPr lang="en-US" b="1" dirty="0"/>
              <a:t>Use Crisis Survival skills when: </a:t>
            </a:r>
          </a:p>
          <a:p>
            <a:r>
              <a:rPr lang="en-US" dirty="0"/>
              <a:t>You have an intense problem that cannot be helped quickly </a:t>
            </a:r>
          </a:p>
          <a:p>
            <a:r>
              <a:rPr lang="en-US" dirty="0"/>
              <a:t>You want to act on your emotions, but it will only make things worse</a:t>
            </a:r>
          </a:p>
          <a:p>
            <a:r>
              <a:rPr lang="en-US" dirty="0"/>
              <a:t>Emotion mind threatens to overwhelm you and you need to stay skilful</a:t>
            </a:r>
          </a:p>
          <a:p>
            <a:r>
              <a:rPr lang="en-US" dirty="0"/>
              <a:t>You are overwhelmed, yet demands must be met</a:t>
            </a:r>
          </a:p>
          <a:p>
            <a:r>
              <a:rPr lang="en-US" dirty="0"/>
              <a:t>Your emotional arousal is extreme but your problems cannot be solved immediately</a:t>
            </a:r>
          </a:p>
        </p:txBody>
      </p:sp>
      <p:sp>
        <p:nvSpPr>
          <p:cNvPr id="4" name="TextBox 3">
            <a:extLst>
              <a:ext uri="{FF2B5EF4-FFF2-40B4-BE49-F238E27FC236}">
                <a16:creationId xmlns:a16="http://schemas.microsoft.com/office/drawing/2014/main" id="{58FBB8E6-2F2E-42B1-B12C-128F2F111720}"/>
              </a:ext>
            </a:extLst>
          </p:cNvPr>
          <p:cNvSpPr txBox="1"/>
          <p:nvPr/>
        </p:nvSpPr>
        <p:spPr>
          <a:xfrm>
            <a:off x="7332617" y="458674"/>
            <a:ext cx="4592683" cy="2246769"/>
          </a:xfrm>
          <a:prstGeom prst="rect">
            <a:avLst/>
          </a:prstGeom>
          <a:noFill/>
          <a:ln w="28575">
            <a:solidFill>
              <a:srgbClr val="FF0000"/>
            </a:solidFill>
          </a:ln>
        </p:spPr>
        <p:txBody>
          <a:bodyPr wrap="square" rtlCol="0">
            <a:spAutoFit/>
          </a:bodyPr>
          <a:lstStyle/>
          <a:p>
            <a:r>
              <a:rPr lang="en-US" sz="2800" b="1" u="sng" dirty="0"/>
              <a:t>Do not use Crisis Survival skills for: </a:t>
            </a:r>
          </a:p>
          <a:p>
            <a:r>
              <a:rPr lang="en-US" sz="2800" dirty="0"/>
              <a:t>Everyday problems</a:t>
            </a:r>
          </a:p>
          <a:p>
            <a:r>
              <a:rPr lang="en-US" sz="2800" dirty="0"/>
              <a:t>Solving all your life problems</a:t>
            </a:r>
          </a:p>
          <a:p>
            <a:r>
              <a:rPr lang="en-US" sz="2800" dirty="0"/>
              <a:t>Making your life worth living</a:t>
            </a:r>
          </a:p>
        </p:txBody>
      </p:sp>
    </p:spTree>
    <p:custDataLst>
      <p:tags r:id="rId1"/>
    </p:custDataLst>
    <p:extLst>
      <p:ext uri="{BB962C8B-B14F-4D97-AF65-F5344CB8AC3E}">
        <p14:creationId xmlns:p14="http://schemas.microsoft.com/office/powerpoint/2010/main" val="645947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circle(in)">
                                      <p:cBhvr>
                                        <p:cTn id="21" dur="2000"/>
                                        <p:tgtEl>
                                          <p:spTgt spid="3">
                                            <p:txEl>
                                              <p:pRg st="5" end="5"/>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circle(in)">
                                      <p:cBhvr>
                                        <p:cTn id="24" dur="2000"/>
                                        <p:tgtEl>
                                          <p:spTgt spid="3">
                                            <p:txEl>
                                              <p:pRg st="6" end="6"/>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circle(in)">
                                      <p:cBhvr>
                                        <p:cTn id="27" dur="2000"/>
                                        <p:tgtEl>
                                          <p:spTgt spid="3">
                                            <p:txEl>
                                              <p:pRg st="7" end="7"/>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circle(in)">
                                      <p:cBhvr>
                                        <p:cTn id="30" dur="2000"/>
                                        <p:tgtEl>
                                          <p:spTgt spid="3">
                                            <p:txEl>
                                              <p:pRg st="8" end="8"/>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circle(in)">
                                      <p:cBhvr>
                                        <p:cTn id="33" dur="2000"/>
                                        <p:tgtEl>
                                          <p:spTgt spid="3">
                                            <p:txEl>
                                              <p:pRg st="9" end="9"/>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circle(in)">
                                      <p:cBhvr>
                                        <p:cTn id="36" dur="2000"/>
                                        <p:tgtEl>
                                          <p:spTgt spid="3">
                                            <p:txEl>
                                              <p:pRg st="10" end="1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ircle(in)">
                                      <p:cBhvr>
                                        <p:cTn id="4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F9A3-4C97-4862-B201-EB183ED5D146}"/>
              </a:ext>
            </a:extLst>
          </p:cNvPr>
          <p:cNvSpPr>
            <a:spLocks noGrp="1"/>
          </p:cNvSpPr>
          <p:nvPr>
            <p:ph type="title"/>
          </p:nvPr>
        </p:nvSpPr>
        <p:spPr>
          <a:xfrm>
            <a:off x="2605542" y="369504"/>
            <a:ext cx="5101151" cy="745653"/>
          </a:xfrm>
        </p:spPr>
        <p:txBody>
          <a:bodyPr>
            <a:normAutofit fontScale="90000"/>
          </a:bodyPr>
          <a:lstStyle/>
          <a:p>
            <a:pPr algn="ctr"/>
            <a:r>
              <a:rPr lang="en-US" b="1" dirty="0"/>
              <a:t>The Emotional Thermometer - task</a:t>
            </a:r>
          </a:p>
        </p:txBody>
      </p:sp>
      <p:sp>
        <p:nvSpPr>
          <p:cNvPr id="8" name="TextBox 7">
            <a:extLst>
              <a:ext uri="{FF2B5EF4-FFF2-40B4-BE49-F238E27FC236}">
                <a16:creationId xmlns:a16="http://schemas.microsoft.com/office/drawing/2014/main" id="{A6C56DEE-C528-4731-A31E-E598CBF5496E}"/>
              </a:ext>
            </a:extLst>
          </p:cNvPr>
          <p:cNvSpPr txBox="1"/>
          <p:nvPr/>
        </p:nvSpPr>
        <p:spPr>
          <a:xfrm>
            <a:off x="327766" y="1437244"/>
            <a:ext cx="8452166" cy="1785104"/>
          </a:xfrm>
          <a:prstGeom prst="rect">
            <a:avLst/>
          </a:prstGeom>
          <a:noFill/>
          <a:ln w="38100">
            <a:solidFill>
              <a:srgbClr val="0070C0"/>
            </a:solidFill>
          </a:ln>
        </p:spPr>
        <p:txBody>
          <a:bodyPr wrap="square" rtlCol="0">
            <a:spAutoFit/>
          </a:bodyPr>
          <a:lstStyle/>
          <a:p>
            <a:r>
              <a:rPr lang="en-US" sz="2200" dirty="0"/>
              <a:t>In pairs, rate your emotional temperature for the different situations below.</a:t>
            </a:r>
          </a:p>
          <a:p>
            <a:endParaRPr lang="en-US" sz="2200" dirty="0"/>
          </a:p>
          <a:p>
            <a:r>
              <a:rPr lang="en-US" sz="2200" dirty="0"/>
              <a:t>People have different levels of tolerance, so your answers may be different from those of your classmate. </a:t>
            </a:r>
          </a:p>
        </p:txBody>
      </p:sp>
      <p:sp>
        <p:nvSpPr>
          <p:cNvPr id="9" name="TextBox 8">
            <a:extLst>
              <a:ext uri="{FF2B5EF4-FFF2-40B4-BE49-F238E27FC236}">
                <a16:creationId xmlns:a16="http://schemas.microsoft.com/office/drawing/2014/main" id="{C8D1D1C0-7D2F-43D9-B89E-F700C6ED75ED}"/>
              </a:ext>
            </a:extLst>
          </p:cNvPr>
          <p:cNvSpPr txBox="1"/>
          <p:nvPr/>
        </p:nvSpPr>
        <p:spPr>
          <a:xfrm>
            <a:off x="263271" y="3252763"/>
            <a:ext cx="8694690" cy="2462213"/>
          </a:xfrm>
          <a:prstGeom prst="rect">
            <a:avLst/>
          </a:prstGeom>
          <a:noFill/>
        </p:spPr>
        <p:txBody>
          <a:bodyPr wrap="square" rtlCol="0">
            <a:spAutoFit/>
          </a:bodyPr>
          <a:lstStyle/>
          <a:p>
            <a:r>
              <a:rPr lang="en-US" sz="2200" b="1" dirty="0"/>
              <a:t>Scenarios: </a:t>
            </a:r>
          </a:p>
          <a:p>
            <a:pPr marL="285750" indent="-285750">
              <a:buFont typeface="Arial" panose="020B0604020202020204" pitchFamily="34" charset="0"/>
              <a:buChar char="•"/>
            </a:pPr>
            <a:r>
              <a:rPr lang="en-US" sz="2200" dirty="0"/>
              <a:t>Your parents/carers saying you cannot go out on a Friday night because you have to do something together</a:t>
            </a:r>
          </a:p>
          <a:p>
            <a:pPr marL="285750" indent="-285750">
              <a:buFont typeface="Arial" panose="020B0604020202020204" pitchFamily="34" charset="0"/>
              <a:buChar char="•"/>
            </a:pPr>
            <a:r>
              <a:rPr lang="en-US" sz="2200" dirty="0"/>
              <a:t>Taking a test unprepared</a:t>
            </a:r>
          </a:p>
          <a:p>
            <a:pPr marL="285750" indent="-285750">
              <a:buFont typeface="Arial" panose="020B0604020202020204" pitchFamily="34" charset="0"/>
              <a:buChar char="•"/>
            </a:pPr>
            <a:r>
              <a:rPr lang="en-US" sz="2200" dirty="0"/>
              <a:t>Someone saying something negative about you on social media</a:t>
            </a:r>
          </a:p>
          <a:p>
            <a:pPr marL="285750" indent="-285750">
              <a:buFont typeface="Arial" panose="020B0604020202020204" pitchFamily="34" charset="0"/>
              <a:buChar char="•"/>
            </a:pPr>
            <a:r>
              <a:rPr lang="en-US" sz="2200" dirty="0"/>
              <a:t>Not being invited to a party that all the rest of your friends are invited to</a:t>
            </a:r>
          </a:p>
          <a:p>
            <a:pPr marL="285750" indent="-285750">
              <a:buFont typeface="Arial" panose="020B0604020202020204" pitchFamily="34" charset="0"/>
              <a:buChar char="•"/>
            </a:pPr>
            <a:r>
              <a:rPr lang="en-US" sz="2200" dirty="0"/>
              <a:t>Walking down a dark alley at night </a:t>
            </a:r>
          </a:p>
        </p:txBody>
      </p:sp>
      <p:sp>
        <p:nvSpPr>
          <p:cNvPr id="10" name="TextBox 9">
            <a:extLst>
              <a:ext uri="{FF2B5EF4-FFF2-40B4-BE49-F238E27FC236}">
                <a16:creationId xmlns:a16="http://schemas.microsoft.com/office/drawing/2014/main" id="{DCEF417F-D7B3-4126-9780-5AD4D62ADA14}"/>
              </a:ext>
            </a:extLst>
          </p:cNvPr>
          <p:cNvSpPr txBox="1"/>
          <p:nvPr/>
        </p:nvSpPr>
        <p:spPr>
          <a:xfrm>
            <a:off x="326657" y="5829013"/>
            <a:ext cx="8452166" cy="769441"/>
          </a:xfrm>
          <a:prstGeom prst="rect">
            <a:avLst/>
          </a:prstGeom>
          <a:noFill/>
          <a:ln w="34925">
            <a:solidFill>
              <a:srgbClr val="0070C0"/>
            </a:solidFill>
          </a:ln>
        </p:spPr>
        <p:txBody>
          <a:bodyPr wrap="square" rtlCol="0">
            <a:spAutoFit/>
          </a:bodyPr>
          <a:lstStyle/>
          <a:p>
            <a:r>
              <a:rPr lang="en-US" sz="2200" b="1" dirty="0"/>
              <a:t>Rate the situations above from 0-10, with 0 being totally calm and 10 being unbearably distressed.</a:t>
            </a:r>
          </a:p>
        </p:txBody>
      </p:sp>
      <p:pic>
        <p:nvPicPr>
          <p:cNvPr id="11" name="Content Placeholder 10" descr="Timeline&#10;&#10;Description automatically generated">
            <a:extLst>
              <a:ext uri="{FF2B5EF4-FFF2-40B4-BE49-F238E27FC236}">
                <a16:creationId xmlns:a16="http://schemas.microsoft.com/office/drawing/2014/main" id="{C6D7FB9A-443B-4C0C-9160-0B24C5FE6E6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842209" y="-792776"/>
            <a:ext cx="3089529" cy="7723821"/>
          </a:xfrm>
        </p:spPr>
      </p:pic>
      <p:sp>
        <p:nvSpPr>
          <p:cNvPr id="7" name="TextBox 6">
            <a:extLst>
              <a:ext uri="{FF2B5EF4-FFF2-40B4-BE49-F238E27FC236}">
                <a16:creationId xmlns:a16="http://schemas.microsoft.com/office/drawing/2014/main" id="{49860172-2CEF-390C-7833-35FD1ADB1FF3}"/>
              </a:ext>
            </a:extLst>
          </p:cNvPr>
          <p:cNvSpPr txBox="1"/>
          <p:nvPr/>
        </p:nvSpPr>
        <p:spPr>
          <a:xfrm rot="19995021">
            <a:off x="8730822" y="76063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372697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27B28-E693-485F-8D01-25DEC86F1310}"/>
              </a:ext>
            </a:extLst>
          </p:cNvPr>
          <p:cNvSpPr>
            <a:spLocks noGrp="1"/>
          </p:cNvSpPr>
          <p:nvPr>
            <p:ph type="title"/>
          </p:nvPr>
        </p:nvSpPr>
        <p:spPr>
          <a:xfrm>
            <a:off x="838200" y="835025"/>
            <a:ext cx="10515600" cy="1325563"/>
          </a:xfrm>
        </p:spPr>
        <p:txBody>
          <a:bodyPr/>
          <a:lstStyle/>
          <a:p>
            <a:pPr algn="ctr"/>
            <a:r>
              <a:rPr lang="en-US" b="1" u="sng" dirty="0"/>
              <a:t>What does it mean to distract?</a:t>
            </a:r>
          </a:p>
        </p:txBody>
      </p:sp>
      <p:sp>
        <p:nvSpPr>
          <p:cNvPr id="3" name="Content Placeholder 2">
            <a:extLst>
              <a:ext uri="{FF2B5EF4-FFF2-40B4-BE49-F238E27FC236}">
                <a16:creationId xmlns:a16="http://schemas.microsoft.com/office/drawing/2014/main" id="{93A44A95-7F37-4AC5-9125-57C1B1C169F1}"/>
              </a:ext>
            </a:extLst>
          </p:cNvPr>
          <p:cNvSpPr>
            <a:spLocks noGrp="1"/>
          </p:cNvSpPr>
          <p:nvPr>
            <p:ph idx="1"/>
          </p:nvPr>
        </p:nvSpPr>
        <p:spPr>
          <a:xfrm>
            <a:off x="1007533" y="2725738"/>
            <a:ext cx="10744200" cy="2124075"/>
          </a:xfrm>
        </p:spPr>
        <p:txBody>
          <a:bodyPr>
            <a:noAutofit/>
          </a:bodyPr>
          <a:lstStyle/>
          <a:p>
            <a:pPr marL="0" indent="0">
              <a:buNone/>
            </a:pPr>
            <a:r>
              <a:rPr lang="en-US" sz="3600" dirty="0"/>
              <a:t>Distracting means: </a:t>
            </a:r>
          </a:p>
          <a:p>
            <a:pPr marL="514350" indent="-514350">
              <a:buAutoNum type="arabicPeriod"/>
            </a:pPr>
            <a:r>
              <a:rPr lang="en-US" sz="3600" dirty="0"/>
              <a:t>Getting away from the urges to act on an emotion… </a:t>
            </a:r>
          </a:p>
          <a:p>
            <a:pPr marL="514350" indent="-514350">
              <a:buAutoNum type="arabicPeriod"/>
            </a:pPr>
            <a:r>
              <a:rPr lang="en-US" sz="3600" dirty="0"/>
              <a:t>… by doing something else…</a:t>
            </a:r>
          </a:p>
          <a:p>
            <a:pPr marL="514350" indent="-514350">
              <a:buAutoNum type="arabicPeriod"/>
            </a:pPr>
            <a:r>
              <a:rPr lang="en-US" sz="3600" dirty="0"/>
              <a:t>…while waiting for urges to come down on their own. </a:t>
            </a:r>
          </a:p>
        </p:txBody>
      </p:sp>
    </p:spTree>
    <p:custDataLst>
      <p:tags r:id="rId1"/>
    </p:custDataLst>
    <p:extLst>
      <p:ext uri="{BB962C8B-B14F-4D97-AF65-F5344CB8AC3E}">
        <p14:creationId xmlns:p14="http://schemas.microsoft.com/office/powerpoint/2010/main" val="2223137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1D18C-5732-45B3-A193-108D1DCBA0BC}"/>
              </a:ext>
            </a:extLst>
          </p:cNvPr>
          <p:cNvSpPr>
            <a:spLocks noGrp="1"/>
          </p:cNvSpPr>
          <p:nvPr>
            <p:ph type="title"/>
          </p:nvPr>
        </p:nvSpPr>
        <p:spPr>
          <a:xfrm>
            <a:off x="3691467" y="457201"/>
            <a:ext cx="10515600" cy="1325563"/>
          </a:xfrm>
        </p:spPr>
        <p:txBody>
          <a:bodyPr/>
          <a:lstStyle/>
          <a:p>
            <a:r>
              <a:rPr lang="en-US" b="1" u="sng" dirty="0"/>
              <a:t>Distracting yourself</a:t>
            </a:r>
          </a:p>
        </p:txBody>
      </p:sp>
      <p:sp>
        <p:nvSpPr>
          <p:cNvPr id="3" name="Content Placeholder 2">
            <a:extLst>
              <a:ext uri="{FF2B5EF4-FFF2-40B4-BE49-F238E27FC236}">
                <a16:creationId xmlns:a16="http://schemas.microsoft.com/office/drawing/2014/main" id="{48C0E5CE-3CE9-469C-B641-1BA396172CD5}"/>
              </a:ext>
            </a:extLst>
          </p:cNvPr>
          <p:cNvSpPr>
            <a:spLocks noGrp="1"/>
          </p:cNvSpPr>
          <p:nvPr>
            <p:ph idx="1"/>
          </p:nvPr>
        </p:nvSpPr>
        <p:spPr>
          <a:xfrm>
            <a:off x="381000" y="1825624"/>
            <a:ext cx="10972800" cy="4575175"/>
          </a:xfrm>
        </p:spPr>
        <p:txBody>
          <a:bodyPr>
            <a:normAutofit lnSpcReduction="10000"/>
          </a:bodyPr>
          <a:lstStyle/>
          <a:p>
            <a:pPr marL="0" indent="0" algn="ctr">
              <a:buNone/>
            </a:pPr>
            <a:r>
              <a:rPr lang="en-US" dirty="0">
                <a:solidFill>
                  <a:srgbClr val="0070C0"/>
                </a:solidFill>
              </a:rPr>
              <a:t>When is it good to try and distract yourself in a crisis situation?</a:t>
            </a:r>
          </a:p>
          <a:p>
            <a:pPr marL="0" indent="0">
              <a:buNone/>
            </a:pPr>
            <a:endParaRPr lang="en-US" dirty="0"/>
          </a:p>
          <a:p>
            <a:pPr marL="0" indent="0">
              <a:buNone/>
            </a:pPr>
            <a:r>
              <a:rPr lang="en-US" u="sng" dirty="0"/>
              <a:t>Example</a:t>
            </a:r>
            <a:r>
              <a:rPr lang="en-US" dirty="0"/>
              <a:t>: </a:t>
            </a:r>
          </a:p>
          <a:p>
            <a:pPr marL="0" indent="0">
              <a:buNone/>
            </a:pPr>
            <a:r>
              <a:rPr lang="en-US" dirty="0"/>
              <a:t>In a fight with a friend and you have a strong urge to send a really horrible text to tell them exactly what you think and feel!</a:t>
            </a:r>
          </a:p>
          <a:p>
            <a:pPr marL="0" indent="0">
              <a:buNone/>
            </a:pPr>
            <a:endParaRPr lang="en-US" dirty="0"/>
          </a:p>
          <a:p>
            <a:pPr marL="0" indent="0">
              <a:buNone/>
            </a:pPr>
            <a:r>
              <a:rPr lang="en-US" dirty="0">
                <a:solidFill>
                  <a:srgbClr val="0070C0"/>
                </a:solidFill>
              </a:rPr>
              <a:t>Distracting does not fix these types of situations, but it can help you feel better in certain scenarios. </a:t>
            </a:r>
          </a:p>
          <a:p>
            <a:pPr marL="0" indent="0">
              <a:buNone/>
            </a:pPr>
            <a:r>
              <a:rPr lang="en-US" dirty="0">
                <a:solidFill>
                  <a:srgbClr val="0070C0"/>
                </a:solidFill>
              </a:rPr>
              <a:t>These skills help you to tolerate the urge to act on an emotion, and prevent you from making the situation worse in some way. </a:t>
            </a:r>
          </a:p>
        </p:txBody>
      </p:sp>
    </p:spTree>
    <p:custDataLst>
      <p:tags r:id="rId1"/>
    </p:custDataLst>
    <p:extLst>
      <p:ext uri="{BB962C8B-B14F-4D97-AF65-F5344CB8AC3E}">
        <p14:creationId xmlns:p14="http://schemas.microsoft.com/office/powerpoint/2010/main" val="3946128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DBFF5-7F30-4A46-AA14-9DAA6DADC0BB}"/>
              </a:ext>
            </a:extLst>
          </p:cNvPr>
          <p:cNvSpPr>
            <a:spLocks noGrp="1"/>
          </p:cNvSpPr>
          <p:nvPr>
            <p:ph type="title"/>
          </p:nvPr>
        </p:nvSpPr>
        <p:spPr>
          <a:xfrm>
            <a:off x="1195918" y="110067"/>
            <a:ext cx="10515600" cy="815975"/>
          </a:xfrm>
        </p:spPr>
        <p:txBody>
          <a:bodyPr>
            <a:normAutofit/>
          </a:bodyPr>
          <a:lstStyle/>
          <a:p>
            <a:pPr algn="ctr"/>
            <a:r>
              <a:rPr lang="en-US" b="1" u="sng" dirty="0"/>
              <a:t>Distract with Wise mind ACCEPTS </a:t>
            </a:r>
          </a:p>
        </p:txBody>
      </p:sp>
      <p:sp>
        <p:nvSpPr>
          <p:cNvPr id="3" name="Content Placeholder 2">
            <a:extLst>
              <a:ext uri="{FF2B5EF4-FFF2-40B4-BE49-F238E27FC236}">
                <a16:creationId xmlns:a16="http://schemas.microsoft.com/office/drawing/2014/main" id="{148A282A-F66C-4C6E-980F-FDD7B5F38EC7}"/>
              </a:ext>
            </a:extLst>
          </p:cNvPr>
          <p:cNvSpPr>
            <a:spLocks noGrp="1"/>
          </p:cNvSpPr>
          <p:nvPr>
            <p:ph idx="1"/>
          </p:nvPr>
        </p:nvSpPr>
        <p:spPr>
          <a:xfrm>
            <a:off x="269965" y="1267550"/>
            <a:ext cx="11234057" cy="6035675"/>
          </a:xfrm>
        </p:spPr>
        <p:txBody>
          <a:bodyPr>
            <a:normAutofit fontScale="92500" lnSpcReduction="10000"/>
          </a:bodyPr>
          <a:lstStyle/>
          <a:p>
            <a:r>
              <a:rPr lang="en-US" sz="2600" b="1" dirty="0">
                <a:solidFill>
                  <a:srgbClr val="0070C0"/>
                </a:solidFill>
              </a:rPr>
              <a:t>A</a:t>
            </a:r>
            <a:r>
              <a:rPr lang="en-US" sz="2600" dirty="0"/>
              <a:t>ctivities (A) - Do something! Call or visit a friend, watch your favourite movie, clean your room, do some exercise, listen to music, play PlayStation. Throw yourself into it.</a:t>
            </a:r>
          </a:p>
          <a:p>
            <a:r>
              <a:rPr lang="en-US" sz="2600" b="1" dirty="0">
                <a:solidFill>
                  <a:srgbClr val="0070C0"/>
                </a:solidFill>
              </a:rPr>
              <a:t>C</a:t>
            </a:r>
            <a:r>
              <a:rPr lang="en-US" sz="2600" dirty="0"/>
              <a:t>ontributing (C) - Do something nice for someone else. Help a friend or sibling with homework, surprise someone with a big hug, do a favour for someone, say thank you.</a:t>
            </a:r>
          </a:p>
          <a:p>
            <a:r>
              <a:rPr lang="en-US" sz="2600" b="1" dirty="0">
                <a:solidFill>
                  <a:srgbClr val="0070C0"/>
                </a:solidFill>
              </a:rPr>
              <a:t>C</a:t>
            </a:r>
            <a:r>
              <a:rPr lang="en-US" sz="2600" dirty="0"/>
              <a:t>omparisons (C) - Compare yourself to those less fortunate. Compare how you are feeling now to a time when you were doing worse. Think about others who are coping with the same or less than you. (NOTE: If this makes you feel worse though, then stop.)</a:t>
            </a:r>
          </a:p>
          <a:p>
            <a:r>
              <a:rPr lang="en-US" sz="2600" b="1" dirty="0">
                <a:solidFill>
                  <a:srgbClr val="0070C0"/>
                </a:solidFill>
              </a:rPr>
              <a:t>E</a:t>
            </a:r>
            <a:r>
              <a:rPr lang="en-US" sz="2600" dirty="0"/>
              <a:t>motions (E) - Create different emotions. Watch a funny TV show or more upbeat movie. Listen to something soothing or to uplifting music. </a:t>
            </a:r>
          </a:p>
          <a:p>
            <a:r>
              <a:rPr lang="en-US" sz="2600" b="1" dirty="0">
                <a:solidFill>
                  <a:srgbClr val="0070C0"/>
                </a:solidFill>
              </a:rPr>
              <a:t>P</a:t>
            </a:r>
            <a:r>
              <a:rPr lang="en-US" sz="2600" dirty="0"/>
              <a:t>ushing away (P) - Push the painful situation out of your mind temporarily. Leave the situation mentally by moving your attention and thoughts away. Build an imaginary wall between you and the situation. Put it in a box or on a shelf in your mind.</a:t>
            </a:r>
          </a:p>
          <a:p>
            <a:r>
              <a:rPr lang="en-US" sz="2600" dirty="0"/>
              <a:t>Replace your </a:t>
            </a:r>
            <a:r>
              <a:rPr lang="en-US" sz="2600" b="1" dirty="0">
                <a:solidFill>
                  <a:srgbClr val="0070C0"/>
                </a:solidFill>
              </a:rPr>
              <a:t>T</a:t>
            </a:r>
            <a:r>
              <a:rPr lang="en-US" sz="2600" dirty="0"/>
              <a:t>houghts (T) - Read, do word or number puzzles, count numbers, colour in a poster, repeat lines to a song in your head, do </a:t>
            </a:r>
            <a:r>
              <a:rPr lang="en-US" sz="2600" u="sng" dirty="0"/>
              <a:t>something</a:t>
            </a:r>
            <a:r>
              <a:rPr lang="en-US" sz="2600" dirty="0"/>
              <a:t> to distract yourself!</a:t>
            </a:r>
          </a:p>
          <a:p>
            <a:r>
              <a:rPr lang="en-US" sz="2600" dirty="0"/>
              <a:t>Intensify other </a:t>
            </a:r>
            <a:r>
              <a:rPr lang="en-US" sz="2600" b="1" dirty="0">
                <a:solidFill>
                  <a:srgbClr val="0070C0"/>
                </a:solidFill>
              </a:rPr>
              <a:t>S</a:t>
            </a:r>
            <a:r>
              <a:rPr lang="en-US" sz="2600" dirty="0"/>
              <a:t>ensations (S) - Hold or chew ice, listen to loud music, take a warm or cold shower, squeeze a stress ball, stroke your dog or other pet. </a:t>
            </a:r>
          </a:p>
          <a:p>
            <a:endParaRPr lang="en-US" dirty="0"/>
          </a:p>
        </p:txBody>
      </p:sp>
    </p:spTree>
    <p:custDataLst>
      <p:tags r:id="rId1"/>
    </p:custDataLst>
    <p:extLst>
      <p:ext uri="{BB962C8B-B14F-4D97-AF65-F5344CB8AC3E}">
        <p14:creationId xmlns:p14="http://schemas.microsoft.com/office/powerpoint/2010/main" val="257194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ircle(in)">
                                      <p:cBhvr>
                                        <p:cTn id="23" dur="2000"/>
                                        <p:tgtEl>
                                          <p:spTgt spid="3">
                                            <p:txEl>
                                              <p:pRg st="4" end="4"/>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circle(in)">
                                      <p:cBhvr>
                                        <p:cTn id="26" dur="20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circle(in)">
                                      <p:cBhvr>
                                        <p:cTn id="31"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8B3EF-EFF3-42C3-856C-72AB683959CC}"/>
              </a:ext>
            </a:extLst>
          </p:cNvPr>
          <p:cNvSpPr>
            <a:spLocks noGrp="1"/>
          </p:cNvSpPr>
          <p:nvPr>
            <p:ph type="title"/>
          </p:nvPr>
        </p:nvSpPr>
        <p:spPr>
          <a:xfrm>
            <a:off x="2493191" y="403088"/>
            <a:ext cx="9864271" cy="1325563"/>
          </a:xfrm>
        </p:spPr>
        <p:txBody>
          <a:bodyPr>
            <a:normAutofit fontScale="90000"/>
          </a:bodyPr>
          <a:lstStyle/>
          <a:p>
            <a:r>
              <a:rPr lang="en-GB" sz="4000" dirty="0"/>
              <a:t>Can you remember what </a:t>
            </a:r>
            <a:r>
              <a:rPr lang="en-GB" sz="4000" b="1" dirty="0">
                <a:solidFill>
                  <a:srgbClr val="0070C0"/>
                </a:solidFill>
              </a:rPr>
              <a:t>ACCEPTS</a:t>
            </a:r>
            <a:r>
              <a:rPr lang="en-GB" sz="4000" b="1" dirty="0">
                <a:solidFill>
                  <a:srgbClr val="CC3399"/>
                </a:solidFill>
              </a:rPr>
              <a:t> </a:t>
            </a:r>
            <a:r>
              <a:rPr lang="en-GB" sz="4000" dirty="0"/>
              <a:t>stands for? Practice saying the constituent words aloud with your partner.</a:t>
            </a:r>
            <a:endParaRPr lang="en-US" sz="4000" dirty="0"/>
          </a:p>
        </p:txBody>
      </p:sp>
      <p:sp>
        <p:nvSpPr>
          <p:cNvPr id="4" name="TextBox 3">
            <a:extLst>
              <a:ext uri="{FF2B5EF4-FFF2-40B4-BE49-F238E27FC236}">
                <a16:creationId xmlns:a16="http://schemas.microsoft.com/office/drawing/2014/main" id="{A170E5A1-B8B6-4C03-851F-3314E7BBB1B4}"/>
              </a:ext>
            </a:extLst>
          </p:cNvPr>
          <p:cNvSpPr txBox="1"/>
          <p:nvPr/>
        </p:nvSpPr>
        <p:spPr>
          <a:xfrm>
            <a:off x="1206500" y="1965043"/>
            <a:ext cx="3136900" cy="584775"/>
          </a:xfrm>
          <a:prstGeom prst="rect">
            <a:avLst/>
          </a:prstGeom>
          <a:noFill/>
        </p:spPr>
        <p:txBody>
          <a:bodyPr wrap="square" rtlCol="0">
            <a:spAutoFit/>
          </a:bodyPr>
          <a:lstStyle/>
          <a:p>
            <a:r>
              <a:rPr lang="en-GB" sz="3200" dirty="0">
                <a:solidFill>
                  <a:srgbClr val="0070C0"/>
                </a:solidFill>
              </a:rPr>
              <a:t>1. </a:t>
            </a:r>
            <a:r>
              <a:rPr lang="en-GB" sz="3200" u="sng" dirty="0">
                <a:solidFill>
                  <a:srgbClr val="0070C0"/>
                </a:solidFill>
              </a:rPr>
              <a:t>A</a:t>
            </a:r>
            <a:r>
              <a:rPr lang="en-GB" sz="3200" dirty="0">
                <a:solidFill>
                  <a:srgbClr val="0070C0"/>
                </a:solidFill>
              </a:rPr>
              <a:t>CTIVITIES</a:t>
            </a:r>
            <a:r>
              <a:rPr lang="en-GB" dirty="0">
                <a:solidFill>
                  <a:srgbClr val="0070C0"/>
                </a:solidFill>
              </a:rPr>
              <a:t> </a:t>
            </a:r>
            <a:endParaRPr lang="en-US" dirty="0">
              <a:solidFill>
                <a:srgbClr val="0070C0"/>
              </a:solidFill>
            </a:endParaRPr>
          </a:p>
        </p:txBody>
      </p:sp>
      <p:sp>
        <p:nvSpPr>
          <p:cNvPr id="5" name="TextBox 4">
            <a:extLst>
              <a:ext uri="{FF2B5EF4-FFF2-40B4-BE49-F238E27FC236}">
                <a16:creationId xmlns:a16="http://schemas.microsoft.com/office/drawing/2014/main" id="{E9B46D93-95E2-490B-A35F-434E2ED70891}"/>
              </a:ext>
            </a:extLst>
          </p:cNvPr>
          <p:cNvSpPr txBox="1"/>
          <p:nvPr/>
        </p:nvSpPr>
        <p:spPr>
          <a:xfrm>
            <a:off x="1206500" y="2659744"/>
            <a:ext cx="3695700" cy="584775"/>
          </a:xfrm>
          <a:prstGeom prst="rect">
            <a:avLst/>
          </a:prstGeom>
          <a:noFill/>
        </p:spPr>
        <p:txBody>
          <a:bodyPr wrap="square" rtlCol="0">
            <a:spAutoFit/>
          </a:bodyPr>
          <a:lstStyle/>
          <a:p>
            <a:r>
              <a:rPr lang="en-GB" sz="3200" dirty="0">
                <a:solidFill>
                  <a:srgbClr val="00B050"/>
                </a:solidFill>
              </a:rPr>
              <a:t>2. </a:t>
            </a:r>
            <a:r>
              <a:rPr lang="en-GB" sz="3200" u="sng" dirty="0">
                <a:solidFill>
                  <a:srgbClr val="00B050"/>
                </a:solidFill>
              </a:rPr>
              <a:t>C</a:t>
            </a:r>
            <a:r>
              <a:rPr lang="en-GB" sz="3200" dirty="0">
                <a:solidFill>
                  <a:srgbClr val="00B050"/>
                </a:solidFill>
              </a:rPr>
              <a:t>ONTRIBUTING</a:t>
            </a:r>
            <a:r>
              <a:rPr lang="en-GB" dirty="0">
                <a:solidFill>
                  <a:srgbClr val="00B050"/>
                </a:solidFill>
              </a:rPr>
              <a:t>  </a:t>
            </a:r>
            <a:endParaRPr lang="en-US" dirty="0">
              <a:solidFill>
                <a:srgbClr val="00B050"/>
              </a:solidFill>
            </a:endParaRPr>
          </a:p>
        </p:txBody>
      </p:sp>
      <p:sp>
        <p:nvSpPr>
          <p:cNvPr id="6" name="TextBox 5">
            <a:extLst>
              <a:ext uri="{FF2B5EF4-FFF2-40B4-BE49-F238E27FC236}">
                <a16:creationId xmlns:a16="http://schemas.microsoft.com/office/drawing/2014/main" id="{AC1FF0A8-2B7C-469E-AE4B-624A4551F967}"/>
              </a:ext>
            </a:extLst>
          </p:cNvPr>
          <p:cNvSpPr txBox="1"/>
          <p:nvPr/>
        </p:nvSpPr>
        <p:spPr>
          <a:xfrm>
            <a:off x="1000126" y="3312449"/>
            <a:ext cx="3549648" cy="584775"/>
          </a:xfrm>
          <a:prstGeom prst="rect">
            <a:avLst/>
          </a:prstGeom>
          <a:noFill/>
        </p:spPr>
        <p:txBody>
          <a:bodyPr wrap="square" rtlCol="0">
            <a:spAutoFit/>
          </a:bodyPr>
          <a:lstStyle/>
          <a:p>
            <a:r>
              <a:rPr lang="en-GB" sz="3200" dirty="0">
                <a:solidFill>
                  <a:srgbClr val="0070C0"/>
                </a:solidFill>
              </a:rPr>
              <a:t>  3. </a:t>
            </a:r>
            <a:r>
              <a:rPr lang="en-GB" sz="3200" u="sng" dirty="0">
                <a:solidFill>
                  <a:srgbClr val="0070C0"/>
                </a:solidFill>
              </a:rPr>
              <a:t>C</a:t>
            </a:r>
            <a:r>
              <a:rPr lang="en-GB" sz="3200" dirty="0">
                <a:solidFill>
                  <a:srgbClr val="0070C0"/>
                </a:solidFill>
              </a:rPr>
              <a:t>OMPARISONS</a:t>
            </a:r>
            <a:endParaRPr lang="en-US" sz="3200" dirty="0">
              <a:solidFill>
                <a:srgbClr val="0070C0"/>
              </a:solidFill>
            </a:endParaRPr>
          </a:p>
        </p:txBody>
      </p:sp>
      <p:sp>
        <p:nvSpPr>
          <p:cNvPr id="7" name="TextBox 6">
            <a:extLst>
              <a:ext uri="{FF2B5EF4-FFF2-40B4-BE49-F238E27FC236}">
                <a16:creationId xmlns:a16="http://schemas.microsoft.com/office/drawing/2014/main" id="{FFAE976F-D710-48A3-9623-E8109CD5C9F9}"/>
              </a:ext>
            </a:extLst>
          </p:cNvPr>
          <p:cNvSpPr txBox="1"/>
          <p:nvPr/>
        </p:nvSpPr>
        <p:spPr>
          <a:xfrm>
            <a:off x="1000126" y="3973679"/>
            <a:ext cx="3136900" cy="584775"/>
          </a:xfrm>
          <a:prstGeom prst="rect">
            <a:avLst/>
          </a:prstGeom>
          <a:noFill/>
        </p:spPr>
        <p:txBody>
          <a:bodyPr wrap="square" rtlCol="0">
            <a:spAutoFit/>
          </a:bodyPr>
          <a:lstStyle/>
          <a:p>
            <a:r>
              <a:rPr lang="en-GB" sz="3200" dirty="0">
                <a:solidFill>
                  <a:srgbClr val="00B050"/>
                </a:solidFill>
              </a:rPr>
              <a:t>  4. </a:t>
            </a:r>
            <a:r>
              <a:rPr lang="en-GB" sz="3200" u="sng" dirty="0">
                <a:solidFill>
                  <a:srgbClr val="00B050"/>
                </a:solidFill>
              </a:rPr>
              <a:t>E</a:t>
            </a:r>
            <a:r>
              <a:rPr lang="en-GB" sz="3200" dirty="0">
                <a:solidFill>
                  <a:srgbClr val="00B050"/>
                </a:solidFill>
              </a:rPr>
              <a:t>MOTIONS</a:t>
            </a:r>
            <a:endParaRPr lang="en-US" sz="3200" dirty="0">
              <a:solidFill>
                <a:srgbClr val="00B050"/>
              </a:solidFill>
            </a:endParaRPr>
          </a:p>
        </p:txBody>
      </p:sp>
      <p:sp>
        <p:nvSpPr>
          <p:cNvPr id="8" name="TextBox 7">
            <a:extLst>
              <a:ext uri="{FF2B5EF4-FFF2-40B4-BE49-F238E27FC236}">
                <a16:creationId xmlns:a16="http://schemas.microsoft.com/office/drawing/2014/main" id="{3EE4FF23-1AE2-4A42-8B86-7685F2143063}"/>
              </a:ext>
            </a:extLst>
          </p:cNvPr>
          <p:cNvSpPr txBox="1"/>
          <p:nvPr/>
        </p:nvSpPr>
        <p:spPr>
          <a:xfrm>
            <a:off x="1206500" y="4593731"/>
            <a:ext cx="3886200" cy="584775"/>
          </a:xfrm>
          <a:prstGeom prst="rect">
            <a:avLst/>
          </a:prstGeom>
          <a:noFill/>
        </p:spPr>
        <p:txBody>
          <a:bodyPr wrap="square" rtlCol="0">
            <a:spAutoFit/>
          </a:bodyPr>
          <a:lstStyle/>
          <a:p>
            <a:r>
              <a:rPr lang="en-GB" sz="3200" dirty="0">
                <a:solidFill>
                  <a:srgbClr val="0070C0"/>
                </a:solidFill>
              </a:rPr>
              <a:t>5. </a:t>
            </a:r>
            <a:r>
              <a:rPr lang="en-GB" sz="3200" u="sng" dirty="0">
                <a:solidFill>
                  <a:srgbClr val="0070C0"/>
                </a:solidFill>
              </a:rPr>
              <a:t>P</a:t>
            </a:r>
            <a:r>
              <a:rPr lang="en-GB" sz="3200" dirty="0">
                <a:solidFill>
                  <a:srgbClr val="0070C0"/>
                </a:solidFill>
              </a:rPr>
              <a:t>USHING AWAY</a:t>
            </a:r>
            <a:endParaRPr lang="en-US" sz="3200" dirty="0">
              <a:solidFill>
                <a:srgbClr val="0070C0"/>
              </a:solidFill>
            </a:endParaRPr>
          </a:p>
        </p:txBody>
      </p:sp>
      <p:sp>
        <p:nvSpPr>
          <p:cNvPr id="9" name="TextBox 8">
            <a:extLst>
              <a:ext uri="{FF2B5EF4-FFF2-40B4-BE49-F238E27FC236}">
                <a16:creationId xmlns:a16="http://schemas.microsoft.com/office/drawing/2014/main" id="{2C5DA6F8-FBAB-4257-AF46-6CB6E58B50BA}"/>
              </a:ext>
            </a:extLst>
          </p:cNvPr>
          <p:cNvSpPr txBox="1"/>
          <p:nvPr/>
        </p:nvSpPr>
        <p:spPr>
          <a:xfrm>
            <a:off x="1143000" y="5258002"/>
            <a:ext cx="4953000" cy="584775"/>
          </a:xfrm>
          <a:prstGeom prst="rect">
            <a:avLst/>
          </a:prstGeom>
          <a:noFill/>
        </p:spPr>
        <p:txBody>
          <a:bodyPr wrap="square" rtlCol="0">
            <a:spAutoFit/>
          </a:bodyPr>
          <a:lstStyle/>
          <a:p>
            <a:r>
              <a:rPr lang="en-GB" sz="3200" dirty="0">
                <a:solidFill>
                  <a:srgbClr val="00B050"/>
                </a:solidFill>
              </a:rPr>
              <a:t>6. (Replace your) </a:t>
            </a:r>
            <a:r>
              <a:rPr lang="en-GB" sz="3200" u="sng" dirty="0">
                <a:solidFill>
                  <a:srgbClr val="00B050"/>
                </a:solidFill>
              </a:rPr>
              <a:t>T</a:t>
            </a:r>
            <a:r>
              <a:rPr lang="en-GB" sz="3200" dirty="0">
                <a:solidFill>
                  <a:srgbClr val="00B050"/>
                </a:solidFill>
              </a:rPr>
              <a:t>HOUGHTS</a:t>
            </a:r>
            <a:endParaRPr lang="en-US" sz="3200" dirty="0">
              <a:solidFill>
                <a:srgbClr val="00B050"/>
              </a:solidFill>
            </a:endParaRPr>
          </a:p>
        </p:txBody>
      </p:sp>
      <p:sp>
        <p:nvSpPr>
          <p:cNvPr id="10" name="TextBox 9">
            <a:extLst>
              <a:ext uri="{FF2B5EF4-FFF2-40B4-BE49-F238E27FC236}">
                <a16:creationId xmlns:a16="http://schemas.microsoft.com/office/drawing/2014/main" id="{C1A54EFF-B141-4769-901F-D3B40B4328ED}"/>
              </a:ext>
            </a:extLst>
          </p:cNvPr>
          <p:cNvSpPr txBox="1"/>
          <p:nvPr/>
        </p:nvSpPr>
        <p:spPr>
          <a:xfrm>
            <a:off x="1079500" y="5968958"/>
            <a:ext cx="5537200" cy="584775"/>
          </a:xfrm>
          <a:prstGeom prst="rect">
            <a:avLst/>
          </a:prstGeom>
          <a:noFill/>
        </p:spPr>
        <p:txBody>
          <a:bodyPr wrap="square" rtlCol="0">
            <a:spAutoFit/>
          </a:bodyPr>
          <a:lstStyle/>
          <a:p>
            <a:r>
              <a:rPr lang="en-GB" sz="3200" dirty="0">
                <a:solidFill>
                  <a:srgbClr val="0070C0"/>
                </a:solidFill>
              </a:rPr>
              <a:t>7. (Intensify other) </a:t>
            </a:r>
            <a:r>
              <a:rPr lang="en-GB" sz="3200" u="sng" dirty="0">
                <a:solidFill>
                  <a:srgbClr val="0070C0"/>
                </a:solidFill>
              </a:rPr>
              <a:t>S</a:t>
            </a:r>
            <a:r>
              <a:rPr lang="en-GB" sz="3200" dirty="0">
                <a:solidFill>
                  <a:srgbClr val="0070C0"/>
                </a:solidFill>
              </a:rPr>
              <a:t>ENSATIONS</a:t>
            </a:r>
            <a:endParaRPr lang="en-US" sz="3200" dirty="0">
              <a:solidFill>
                <a:srgbClr val="0070C0"/>
              </a:solidFill>
            </a:endParaRPr>
          </a:p>
        </p:txBody>
      </p:sp>
    </p:spTree>
    <p:custDataLst>
      <p:tags r:id="rId1"/>
    </p:custDataLst>
    <p:extLst>
      <p:ext uri="{BB962C8B-B14F-4D97-AF65-F5344CB8AC3E}">
        <p14:creationId xmlns:p14="http://schemas.microsoft.com/office/powerpoint/2010/main" val="3680705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4331BC9-E045-4769-87D5-C2F54186AF01}"/>
              </a:ext>
            </a:extLst>
          </p:cNvPr>
          <p:cNvGraphicFramePr>
            <a:graphicFrameLocks noGrp="1"/>
          </p:cNvGraphicFramePr>
          <p:nvPr>
            <p:ph idx="1"/>
            <p:extLst>
              <p:ext uri="{D42A27DB-BD31-4B8C-83A1-F6EECF244321}">
                <p14:modId xmlns:p14="http://schemas.microsoft.com/office/powerpoint/2010/main" val="3953579369"/>
              </p:ext>
            </p:extLst>
          </p:nvPr>
        </p:nvGraphicFramePr>
        <p:xfrm>
          <a:off x="459317" y="1728257"/>
          <a:ext cx="8451850" cy="4524376"/>
        </p:xfrm>
        <a:graphic>
          <a:graphicData uri="http://schemas.openxmlformats.org/drawingml/2006/table">
            <a:tbl>
              <a:tblPr firstRow="1" bandRow="1">
                <a:tableStyleId>{5940675A-B579-460E-94D1-54222C63F5DA}</a:tableStyleId>
              </a:tblPr>
              <a:tblGrid>
                <a:gridCol w="3146516">
                  <a:extLst>
                    <a:ext uri="{9D8B030D-6E8A-4147-A177-3AD203B41FA5}">
                      <a16:colId xmlns:a16="http://schemas.microsoft.com/office/drawing/2014/main" val="338484995"/>
                    </a:ext>
                  </a:extLst>
                </a:gridCol>
                <a:gridCol w="5305334">
                  <a:extLst>
                    <a:ext uri="{9D8B030D-6E8A-4147-A177-3AD203B41FA5}">
                      <a16:colId xmlns:a16="http://schemas.microsoft.com/office/drawing/2014/main" val="3536716273"/>
                    </a:ext>
                  </a:extLst>
                </a:gridCol>
              </a:tblGrid>
              <a:tr h="565547">
                <a:tc gridSpan="2">
                  <a:txBody>
                    <a:bodyPr/>
                    <a:lstStyle/>
                    <a:p>
                      <a:pPr algn="ctr"/>
                      <a:r>
                        <a:rPr lang="en-US" sz="2800" dirty="0"/>
                        <a:t>A Wise Mind </a:t>
                      </a:r>
                      <a:r>
                        <a:rPr lang="en-US" sz="2800" dirty="0">
                          <a:solidFill>
                            <a:srgbClr val="0070C0"/>
                          </a:solidFill>
                        </a:rPr>
                        <a:t>ACCEPTS</a:t>
                      </a:r>
                    </a:p>
                  </a:txBody>
                  <a:tcPr/>
                </a:tc>
                <a:tc hMerge="1">
                  <a:txBody>
                    <a:bodyPr/>
                    <a:lstStyle/>
                    <a:p>
                      <a:endParaRPr lang="en-US" dirty="0"/>
                    </a:p>
                  </a:txBody>
                  <a:tcPr/>
                </a:tc>
                <a:extLst>
                  <a:ext uri="{0D108BD9-81ED-4DB2-BD59-A6C34878D82A}">
                    <a16:rowId xmlns:a16="http://schemas.microsoft.com/office/drawing/2014/main" val="1288406165"/>
                  </a:ext>
                </a:extLst>
              </a:tr>
              <a:tr h="565547">
                <a:tc>
                  <a:txBody>
                    <a:bodyPr/>
                    <a:lstStyle/>
                    <a:p>
                      <a:r>
                        <a:rPr lang="en-US" sz="2000" u="sng" dirty="0"/>
                        <a:t>A</a:t>
                      </a:r>
                      <a:r>
                        <a:rPr lang="en-US" sz="2000" dirty="0"/>
                        <a:t>ctivities</a:t>
                      </a:r>
                    </a:p>
                  </a:txBody>
                  <a:tcPr/>
                </a:tc>
                <a:tc>
                  <a:txBody>
                    <a:bodyPr/>
                    <a:lstStyle/>
                    <a:p>
                      <a:endParaRPr lang="en-US" dirty="0"/>
                    </a:p>
                  </a:txBody>
                  <a:tcPr/>
                </a:tc>
                <a:extLst>
                  <a:ext uri="{0D108BD9-81ED-4DB2-BD59-A6C34878D82A}">
                    <a16:rowId xmlns:a16="http://schemas.microsoft.com/office/drawing/2014/main" val="2024360553"/>
                  </a:ext>
                </a:extLst>
              </a:tr>
              <a:tr h="565547">
                <a:tc>
                  <a:txBody>
                    <a:bodyPr/>
                    <a:lstStyle/>
                    <a:p>
                      <a:r>
                        <a:rPr lang="en-US" sz="2000" u="sng" dirty="0"/>
                        <a:t>C</a:t>
                      </a:r>
                      <a:r>
                        <a:rPr lang="en-US" sz="2000" dirty="0"/>
                        <a:t>ontributing </a:t>
                      </a:r>
                    </a:p>
                  </a:txBody>
                  <a:tcPr/>
                </a:tc>
                <a:tc>
                  <a:txBody>
                    <a:bodyPr/>
                    <a:lstStyle/>
                    <a:p>
                      <a:endParaRPr lang="en-US" dirty="0"/>
                    </a:p>
                  </a:txBody>
                  <a:tcPr/>
                </a:tc>
                <a:extLst>
                  <a:ext uri="{0D108BD9-81ED-4DB2-BD59-A6C34878D82A}">
                    <a16:rowId xmlns:a16="http://schemas.microsoft.com/office/drawing/2014/main" val="1182929100"/>
                  </a:ext>
                </a:extLst>
              </a:tr>
              <a:tr h="565547">
                <a:tc>
                  <a:txBody>
                    <a:bodyPr/>
                    <a:lstStyle/>
                    <a:p>
                      <a:r>
                        <a:rPr lang="en-US" sz="2000" u="sng" dirty="0"/>
                        <a:t>C</a:t>
                      </a:r>
                      <a:r>
                        <a:rPr lang="en-US" sz="2000" dirty="0"/>
                        <a:t>omparisons</a:t>
                      </a:r>
                    </a:p>
                  </a:txBody>
                  <a:tcPr/>
                </a:tc>
                <a:tc>
                  <a:txBody>
                    <a:bodyPr/>
                    <a:lstStyle/>
                    <a:p>
                      <a:endParaRPr lang="en-US" dirty="0"/>
                    </a:p>
                  </a:txBody>
                  <a:tcPr/>
                </a:tc>
                <a:extLst>
                  <a:ext uri="{0D108BD9-81ED-4DB2-BD59-A6C34878D82A}">
                    <a16:rowId xmlns:a16="http://schemas.microsoft.com/office/drawing/2014/main" val="1061017952"/>
                  </a:ext>
                </a:extLst>
              </a:tr>
              <a:tr h="565547">
                <a:tc>
                  <a:txBody>
                    <a:bodyPr/>
                    <a:lstStyle/>
                    <a:p>
                      <a:r>
                        <a:rPr lang="en-US" sz="2000" u="sng" dirty="0"/>
                        <a:t>E</a:t>
                      </a:r>
                      <a:r>
                        <a:rPr lang="en-US" sz="2000" dirty="0"/>
                        <a:t>motions</a:t>
                      </a:r>
                    </a:p>
                  </a:txBody>
                  <a:tcPr/>
                </a:tc>
                <a:tc>
                  <a:txBody>
                    <a:bodyPr/>
                    <a:lstStyle/>
                    <a:p>
                      <a:endParaRPr lang="en-US" dirty="0"/>
                    </a:p>
                  </a:txBody>
                  <a:tcPr/>
                </a:tc>
                <a:extLst>
                  <a:ext uri="{0D108BD9-81ED-4DB2-BD59-A6C34878D82A}">
                    <a16:rowId xmlns:a16="http://schemas.microsoft.com/office/drawing/2014/main" val="634314623"/>
                  </a:ext>
                </a:extLst>
              </a:tr>
              <a:tr h="565547">
                <a:tc>
                  <a:txBody>
                    <a:bodyPr/>
                    <a:lstStyle/>
                    <a:p>
                      <a:r>
                        <a:rPr lang="en-US" sz="2000" u="sng" dirty="0"/>
                        <a:t>P</a:t>
                      </a:r>
                      <a:r>
                        <a:rPr lang="en-US" sz="2000" dirty="0"/>
                        <a:t>ushing Away</a:t>
                      </a:r>
                    </a:p>
                  </a:txBody>
                  <a:tcPr/>
                </a:tc>
                <a:tc>
                  <a:txBody>
                    <a:bodyPr/>
                    <a:lstStyle/>
                    <a:p>
                      <a:endParaRPr lang="en-US" dirty="0"/>
                    </a:p>
                  </a:txBody>
                  <a:tcPr/>
                </a:tc>
                <a:extLst>
                  <a:ext uri="{0D108BD9-81ED-4DB2-BD59-A6C34878D82A}">
                    <a16:rowId xmlns:a16="http://schemas.microsoft.com/office/drawing/2014/main" val="65829726"/>
                  </a:ext>
                </a:extLst>
              </a:tr>
              <a:tr h="565547">
                <a:tc>
                  <a:txBody>
                    <a:bodyPr/>
                    <a:lstStyle/>
                    <a:p>
                      <a:r>
                        <a:rPr lang="en-US" sz="2000" u="sng" dirty="0"/>
                        <a:t>T</a:t>
                      </a:r>
                      <a:r>
                        <a:rPr lang="en-US" sz="2000" dirty="0"/>
                        <a:t>houghts (replace your)</a:t>
                      </a:r>
                    </a:p>
                  </a:txBody>
                  <a:tcPr/>
                </a:tc>
                <a:tc>
                  <a:txBody>
                    <a:bodyPr/>
                    <a:lstStyle/>
                    <a:p>
                      <a:endParaRPr lang="en-US" dirty="0"/>
                    </a:p>
                  </a:txBody>
                  <a:tcPr/>
                </a:tc>
                <a:extLst>
                  <a:ext uri="{0D108BD9-81ED-4DB2-BD59-A6C34878D82A}">
                    <a16:rowId xmlns:a16="http://schemas.microsoft.com/office/drawing/2014/main" val="3945995916"/>
                  </a:ext>
                </a:extLst>
              </a:tr>
              <a:tr h="565547">
                <a:tc>
                  <a:txBody>
                    <a:bodyPr/>
                    <a:lstStyle/>
                    <a:p>
                      <a:r>
                        <a:rPr lang="en-US" sz="2000" u="sng" dirty="0"/>
                        <a:t>S</a:t>
                      </a:r>
                      <a:r>
                        <a:rPr lang="en-US" sz="2000" dirty="0"/>
                        <a:t>ensations (intensify others)</a:t>
                      </a:r>
                    </a:p>
                  </a:txBody>
                  <a:tcPr/>
                </a:tc>
                <a:tc>
                  <a:txBody>
                    <a:bodyPr/>
                    <a:lstStyle/>
                    <a:p>
                      <a:endParaRPr lang="en-US" dirty="0"/>
                    </a:p>
                  </a:txBody>
                  <a:tcPr/>
                </a:tc>
                <a:extLst>
                  <a:ext uri="{0D108BD9-81ED-4DB2-BD59-A6C34878D82A}">
                    <a16:rowId xmlns:a16="http://schemas.microsoft.com/office/drawing/2014/main" val="1761740437"/>
                  </a:ext>
                </a:extLst>
              </a:tr>
            </a:tbl>
          </a:graphicData>
        </a:graphic>
      </p:graphicFrame>
      <p:sp>
        <p:nvSpPr>
          <p:cNvPr id="5" name="TextBox 4">
            <a:extLst>
              <a:ext uri="{FF2B5EF4-FFF2-40B4-BE49-F238E27FC236}">
                <a16:creationId xmlns:a16="http://schemas.microsoft.com/office/drawing/2014/main" id="{B190DD8D-4FA7-4011-B8DE-76D6686B7B2F}"/>
              </a:ext>
            </a:extLst>
          </p:cNvPr>
          <p:cNvSpPr txBox="1"/>
          <p:nvPr/>
        </p:nvSpPr>
        <p:spPr>
          <a:xfrm>
            <a:off x="2445888" y="254311"/>
            <a:ext cx="8704713" cy="1246495"/>
          </a:xfrm>
          <a:prstGeom prst="rect">
            <a:avLst/>
          </a:prstGeom>
          <a:noFill/>
        </p:spPr>
        <p:txBody>
          <a:bodyPr wrap="square" rtlCol="0">
            <a:spAutoFit/>
          </a:bodyPr>
          <a:lstStyle/>
          <a:p>
            <a:r>
              <a:rPr lang="en-US" sz="2500" dirty="0"/>
              <a:t>Work together in pairs or small groups to complete the table on a sheet of paper with your own examples for each part of </a:t>
            </a:r>
            <a:r>
              <a:rPr lang="en-US" sz="2500" dirty="0">
                <a:solidFill>
                  <a:srgbClr val="0070C0"/>
                </a:solidFill>
              </a:rPr>
              <a:t>ACCEPTS</a:t>
            </a:r>
            <a:r>
              <a:rPr lang="en-US" sz="2500" dirty="0"/>
              <a:t>, or use sticky notes and complete on the board as a class.</a:t>
            </a:r>
          </a:p>
        </p:txBody>
      </p:sp>
      <p:pic>
        <p:nvPicPr>
          <p:cNvPr id="7" name="Picture 6">
            <a:extLst>
              <a:ext uri="{FF2B5EF4-FFF2-40B4-BE49-F238E27FC236}">
                <a16:creationId xmlns:a16="http://schemas.microsoft.com/office/drawing/2014/main" id="{37FB2B0D-E63D-4793-A299-F1BDD60C5F53}"/>
              </a:ext>
            </a:extLst>
          </p:cNvPr>
          <p:cNvPicPr>
            <a:picLocks noChangeAspect="1"/>
          </p:cNvPicPr>
          <p:nvPr/>
        </p:nvPicPr>
        <p:blipFill rotWithShape="1">
          <a:blip r:embed="rId4">
            <a:extLst>
              <a:ext uri="{28A0092B-C50C-407E-A947-70E740481C1C}">
                <a14:useLocalDpi xmlns:a14="http://schemas.microsoft.com/office/drawing/2010/main" val="0"/>
              </a:ext>
            </a:extLst>
          </a:blip>
          <a:srcRect l="16486" t="4266" r="15184" b="9834"/>
          <a:stretch/>
        </p:blipFill>
        <p:spPr>
          <a:xfrm rot="1086119">
            <a:off x="9259557" y="4092300"/>
            <a:ext cx="2336440" cy="2202929"/>
          </a:xfrm>
          <a:prstGeom prst="rect">
            <a:avLst/>
          </a:prstGeom>
        </p:spPr>
      </p:pic>
      <p:pic>
        <p:nvPicPr>
          <p:cNvPr id="9" name="Picture 8">
            <a:extLst>
              <a:ext uri="{FF2B5EF4-FFF2-40B4-BE49-F238E27FC236}">
                <a16:creationId xmlns:a16="http://schemas.microsoft.com/office/drawing/2014/main" id="{02981669-9531-4976-8C3B-52FEF5D25395}"/>
              </a:ext>
            </a:extLst>
          </p:cNvPr>
          <p:cNvPicPr>
            <a:picLocks noChangeAspect="1"/>
          </p:cNvPicPr>
          <p:nvPr/>
        </p:nvPicPr>
        <p:blipFill rotWithShape="1">
          <a:blip r:embed="rId5">
            <a:extLst>
              <a:ext uri="{28A0092B-C50C-407E-A947-70E740481C1C}">
                <a14:useLocalDpi xmlns:a14="http://schemas.microsoft.com/office/drawing/2010/main" val="0"/>
              </a:ext>
            </a:extLst>
          </a:blip>
          <a:srcRect l="25605" t="8610" r="20368" b="9872"/>
          <a:stretch/>
        </p:blipFill>
        <p:spPr>
          <a:xfrm>
            <a:off x="9481344" y="1508124"/>
            <a:ext cx="2399068" cy="2394392"/>
          </a:xfrm>
          <a:prstGeom prst="rect">
            <a:avLst/>
          </a:prstGeom>
        </p:spPr>
      </p:pic>
    </p:spTree>
    <p:custDataLst>
      <p:tags r:id="rId1"/>
    </p:custDataLst>
    <p:extLst>
      <p:ext uri="{BB962C8B-B14F-4D97-AF65-F5344CB8AC3E}">
        <p14:creationId xmlns:p14="http://schemas.microsoft.com/office/powerpoint/2010/main" val="38784751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12C1E-28AD-4B86-919D-45F5B35C8BFB}"/>
              </a:ext>
            </a:extLst>
          </p:cNvPr>
          <p:cNvSpPr>
            <a:spLocks noGrp="1"/>
          </p:cNvSpPr>
          <p:nvPr>
            <p:ph type="title"/>
          </p:nvPr>
        </p:nvSpPr>
        <p:spPr>
          <a:xfrm>
            <a:off x="702734" y="365125"/>
            <a:ext cx="10515600" cy="1325563"/>
          </a:xfrm>
        </p:spPr>
        <p:txBody>
          <a:bodyPr/>
          <a:lstStyle/>
          <a:p>
            <a:pPr algn="ctr"/>
            <a:r>
              <a:rPr lang="en-US" u="sng" dirty="0"/>
              <a:t>Main points</a:t>
            </a:r>
          </a:p>
        </p:txBody>
      </p:sp>
      <p:sp>
        <p:nvSpPr>
          <p:cNvPr id="3" name="Content Placeholder 2">
            <a:extLst>
              <a:ext uri="{FF2B5EF4-FFF2-40B4-BE49-F238E27FC236}">
                <a16:creationId xmlns:a16="http://schemas.microsoft.com/office/drawing/2014/main" id="{75BC88AE-C6A9-4798-8EF3-32C8A0462B7C}"/>
              </a:ext>
            </a:extLst>
          </p:cNvPr>
          <p:cNvSpPr>
            <a:spLocks noGrp="1"/>
          </p:cNvSpPr>
          <p:nvPr>
            <p:ph idx="1"/>
          </p:nvPr>
        </p:nvSpPr>
        <p:spPr>
          <a:xfrm>
            <a:off x="499533" y="1690688"/>
            <a:ext cx="11362268" cy="4802187"/>
          </a:xfrm>
        </p:spPr>
        <p:txBody>
          <a:bodyPr>
            <a:normAutofit lnSpcReduction="10000"/>
          </a:bodyPr>
          <a:lstStyle/>
          <a:p>
            <a:r>
              <a:rPr lang="en-US" dirty="0"/>
              <a:t>Distress Tolerance skills teach us how to tolerate the urge to act from Emotion mind when experiencing intense emotions. </a:t>
            </a:r>
          </a:p>
          <a:p>
            <a:r>
              <a:rPr lang="en-US" dirty="0"/>
              <a:t>Crisis Survival skills are used to get through a bad situation </a:t>
            </a:r>
            <a:r>
              <a:rPr lang="en-US" u="sng" dirty="0"/>
              <a:t>without making it worse</a:t>
            </a:r>
            <a:r>
              <a:rPr lang="en-US" dirty="0"/>
              <a:t>.</a:t>
            </a:r>
          </a:p>
          <a:p>
            <a:r>
              <a:rPr lang="en-US" dirty="0"/>
              <a:t>When there is no immediate solution to a highly stressful situation that can’t be solved relatively quickly or easily, Reality Acceptance skills are used.</a:t>
            </a:r>
          </a:p>
          <a:p>
            <a:r>
              <a:rPr lang="en-US" dirty="0"/>
              <a:t>The first set of Crisis Survival skills is to distract oneself by using:</a:t>
            </a:r>
          </a:p>
          <a:p>
            <a:endParaRPr lang="en-US" sz="1000" dirty="0"/>
          </a:p>
          <a:p>
            <a:pPr marL="0" indent="0" algn="ctr">
              <a:buNone/>
            </a:pPr>
            <a:r>
              <a:rPr lang="en-US" sz="3600" b="1" dirty="0">
                <a:solidFill>
                  <a:srgbClr val="0070C0"/>
                </a:solidFill>
              </a:rPr>
              <a:t>A</a:t>
            </a:r>
            <a:r>
              <a:rPr lang="en-US" sz="3600" dirty="0"/>
              <a:t>ctivities, </a:t>
            </a:r>
            <a:r>
              <a:rPr lang="en-US" sz="3600" b="1" dirty="0">
                <a:solidFill>
                  <a:srgbClr val="0070C0"/>
                </a:solidFill>
              </a:rPr>
              <a:t>C</a:t>
            </a:r>
            <a:r>
              <a:rPr lang="en-US" sz="3600" dirty="0"/>
              <a:t>ontributing, </a:t>
            </a:r>
            <a:r>
              <a:rPr lang="en-US" sz="3600" b="1" dirty="0">
                <a:solidFill>
                  <a:srgbClr val="0070C0"/>
                </a:solidFill>
              </a:rPr>
              <a:t>C</a:t>
            </a:r>
            <a:r>
              <a:rPr lang="en-US" sz="3600" dirty="0"/>
              <a:t>omparisons, </a:t>
            </a:r>
            <a:r>
              <a:rPr lang="en-US" sz="3600" b="1" dirty="0">
                <a:solidFill>
                  <a:srgbClr val="0070C0"/>
                </a:solidFill>
              </a:rPr>
              <a:t>E</a:t>
            </a:r>
            <a:r>
              <a:rPr lang="en-US" sz="3600" dirty="0"/>
              <a:t>motions, </a:t>
            </a:r>
            <a:r>
              <a:rPr lang="en-US" sz="3600" b="1" dirty="0">
                <a:solidFill>
                  <a:srgbClr val="0070C0"/>
                </a:solidFill>
              </a:rPr>
              <a:t>P</a:t>
            </a:r>
            <a:r>
              <a:rPr lang="en-US" sz="3600" dirty="0"/>
              <a:t>ushing away, </a:t>
            </a:r>
            <a:r>
              <a:rPr lang="en-US" sz="3600" b="1" dirty="0">
                <a:solidFill>
                  <a:srgbClr val="0070C0"/>
                </a:solidFill>
              </a:rPr>
              <a:t>T</a:t>
            </a:r>
            <a:r>
              <a:rPr lang="en-US" sz="3600" dirty="0"/>
              <a:t>houghts, and/or </a:t>
            </a:r>
            <a:r>
              <a:rPr lang="en-US" sz="3600" b="1" dirty="0">
                <a:solidFill>
                  <a:srgbClr val="0070C0"/>
                </a:solidFill>
              </a:rPr>
              <a:t>S</a:t>
            </a:r>
            <a:r>
              <a:rPr lang="en-US" sz="3600" dirty="0"/>
              <a:t>ensations </a:t>
            </a:r>
            <a:r>
              <a:rPr lang="en-US" sz="3600" b="1" dirty="0"/>
              <a:t>(</a:t>
            </a:r>
            <a:r>
              <a:rPr lang="en-US" sz="3600" b="1" dirty="0">
                <a:solidFill>
                  <a:srgbClr val="0070C0"/>
                </a:solidFill>
              </a:rPr>
              <a:t>ACCEPTS</a:t>
            </a:r>
            <a:r>
              <a:rPr lang="en-US" sz="3600" b="1" dirty="0"/>
              <a:t>)</a:t>
            </a:r>
          </a:p>
        </p:txBody>
      </p:sp>
    </p:spTree>
    <p:custDataLst>
      <p:tags r:id="rId1"/>
    </p:custDataLst>
    <p:extLst>
      <p:ext uri="{BB962C8B-B14F-4D97-AF65-F5344CB8AC3E}">
        <p14:creationId xmlns:p14="http://schemas.microsoft.com/office/powerpoint/2010/main" val="1777505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homework">
            <a:extLst>
              <a:ext uri="{FF2B5EF4-FFF2-40B4-BE49-F238E27FC236}">
                <a16:creationId xmlns:a16="http://schemas.microsoft.com/office/drawing/2014/main" id="{CD44C06D-231C-4839-B418-1E40F4D36D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36" y="2327763"/>
            <a:ext cx="6028956" cy="18086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pplication&#10;&#10;Description automatically generated with medium confidence">
            <a:extLst>
              <a:ext uri="{FF2B5EF4-FFF2-40B4-BE49-F238E27FC236}">
                <a16:creationId xmlns:a16="http://schemas.microsoft.com/office/drawing/2014/main" id="{EE3340B5-A98C-4673-8409-6F143A082E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8006" y="168728"/>
            <a:ext cx="4610024" cy="6520543"/>
          </a:xfrm>
          <a:prstGeom prst="rect">
            <a:avLst/>
          </a:prstGeom>
          <a:ln w="44450">
            <a:solidFill>
              <a:srgbClr val="00B0F0"/>
            </a:solidFill>
          </a:ln>
        </p:spPr>
      </p:pic>
      <p:sp>
        <p:nvSpPr>
          <p:cNvPr id="5" name="TextBox 4">
            <a:extLst>
              <a:ext uri="{FF2B5EF4-FFF2-40B4-BE49-F238E27FC236}">
                <a16:creationId xmlns:a16="http://schemas.microsoft.com/office/drawing/2014/main" id="{48D26FED-E013-C9C5-D268-3C6C8322EF86}"/>
              </a:ext>
            </a:extLst>
          </p:cNvPr>
          <p:cNvSpPr txBox="1"/>
          <p:nvPr/>
        </p:nvSpPr>
        <p:spPr>
          <a:xfrm rot="19995021">
            <a:off x="4678483" y="231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56146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7A750-E1CF-4CC9-84BC-08DF83D228B9}"/>
              </a:ext>
            </a:extLst>
          </p:cNvPr>
          <p:cNvSpPr>
            <a:spLocks noGrp="1"/>
          </p:cNvSpPr>
          <p:nvPr>
            <p:ph type="title"/>
          </p:nvPr>
        </p:nvSpPr>
        <p:spPr/>
        <p:txBody>
          <a:bodyPr/>
          <a:lstStyle/>
          <a:p>
            <a:pPr algn="ctr"/>
            <a:r>
              <a:rPr lang="en-GB" dirty="0"/>
              <a:t>Learning Outcomes Review: </a:t>
            </a:r>
            <a:endParaRPr lang="en-US" dirty="0"/>
          </a:p>
        </p:txBody>
      </p:sp>
      <p:sp>
        <p:nvSpPr>
          <p:cNvPr id="3" name="Content Placeholder 2">
            <a:extLst>
              <a:ext uri="{FF2B5EF4-FFF2-40B4-BE49-F238E27FC236}">
                <a16:creationId xmlns:a16="http://schemas.microsoft.com/office/drawing/2014/main" id="{F943A211-D483-4816-A550-5F5AED4A82A5}"/>
              </a:ext>
            </a:extLst>
          </p:cNvPr>
          <p:cNvSpPr>
            <a:spLocks noGrp="1"/>
          </p:cNvSpPr>
          <p:nvPr>
            <p:ph idx="1"/>
          </p:nvPr>
        </p:nvSpPr>
        <p:spPr>
          <a:xfrm>
            <a:off x="905934" y="2141537"/>
            <a:ext cx="10515600" cy="4351338"/>
          </a:xfrm>
        </p:spPr>
        <p:txBody>
          <a:bodyPr>
            <a:normAutofit/>
          </a:bodyPr>
          <a:lstStyle/>
          <a:p>
            <a:r>
              <a:rPr lang="en-GB" sz="3600" dirty="0"/>
              <a:t>To be able to describe the reasons and situations for using Crisis Survival skills</a:t>
            </a:r>
          </a:p>
          <a:p>
            <a:r>
              <a:rPr lang="en-GB" sz="3600" dirty="0"/>
              <a:t>To be able to recall the meaning of the mnemonic ACCEPTS</a:t>
            </a:r>
          </a:p>
          <a:p>
            <a:r>
              <a:rPr lang="en-GB" sz="3600" dirty="0"/>
              <a:t>To describe your own ideas and examples of using ACCEPTS to cope with a crisis </a:t>
            </a:r>
            <a:endParaRPr lang="en-US" sz="3600" dirty="0"/>
          </a:p>
        </p:txBody>
      </p:sp>
    </p:spTree>
    <p:custDataLst>
      <p:tags r:id="rId1"/>
    </p:custDataLst>
    <p:extLst>
      <p:ext uri="{BB962C8B-B14F-4D97-AF65-F5344CB8AC3E}">
        <p14:creationId xmlns:p14="http://schemas.microsoft.com/office/powerpoint/2010/main" val="206353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7A750-E1CF-4CC9-84BC-08DF83D228B9}"/>
              </a:ext>
            </a:extLst>
          </p:cNvPr>
          <p:cNvSpPr>
            <a:spLocks noGrp="1"/>
          </p:cNvSpPr>
          <p:nvPr>
            <p:ph type="title"/>
          </p:nvPr>
        </p:nvSpPr>
        <p:spPr/>
        <p:txBody>
          <a:bodyPr/>
          <a:lstStyle/>
          <a:p>
            <a:pPr algn="ctr"/>
            <a:r>
              <a:rPr lang="en-GB" u="sng" dirty="0"/>
              <a:t>Learning Outcomes: </a:t>
            </a:r>
            <a:endParaRPr lang="en-US" u="sng" dirty="0"/>
          </a:p>
        </p:txBody>
      </p:sp>
      <p:sp>
        <p:nvSpPr>
          <p:cNvPr id="3" name="Content Placeholder 2">
            <a:extLst>
              <a:ext uri="{FF2B5EF4-FFF2-40B4-BE49-F238E27FC236}">
                <a16:creationId xmlns:a16="http://schemas.microsoft.com/office/drawing/2014/main" id="{F943A211-D483-4816-A550-5F5AED4A82A5}"/>
              </a:ext>
            </a:extLst>
          </p:cNvPr>
          <p:cNvSpPr>
            <a:spLocks noGrp="1"/>
          </p:cNvSpPr>
          <p:nvPr>
            <p:ph idx="1"/>
          </p:nvPr>
        </p:nvSpPr>
        <p:spPr>
          <a:xfrm>
            <a:off x="770467" y="2599796"/>
            <a:ext cx="10515600" cy="4351338"/>
          </a:xfrm>
        </p:spPr>
        <p:txBody>
          <a:bodyPr>
            <a:normAutofit/>
          </a:bodyPr>
          <a:lstStyle/>
          <a:p>
            <a:r>
              <a:rPr lang="en-GB" sz="3200" dirty="0"/>
              <a:t>To be able to describe the reasons and situations for using Crisis Survival skills</a:t>
            </a:r>
          </a:p>
          <a:p>
            <a:r>
              <a:rPr lang="en-GB" sz="3200" dirty="0"/>
              <a:t>To be able to recall the meaning of the mnemonic “ACCEPTS”</a:t>
            </a:r>
          </a:p>
          <a:p>
            <a:r>
              <a:rPr lang="en-GB" sz="3200" dirty="0"/>
              <a:t>To describe your own ideas and examples of using “ACCEPTS” to cope with a crisis </a:t>
            </a:r>
            <a:endParaRPr lang="en-US" sz="3200" dirty="0"/>
          </a:p>
        </p:txBody>
      </p:sp>
    </p:spTree>
    <p:custDataLst>
      <p:tags r:id="rId1"/>
    </p:custDataLst>
    <p:extLst>
      <p:ext uri="{BB962C8B-B14F-4D97-AF65-F5344CB8AC3E}">
        <p14:creationId xmlns:p14="http://schemas.microsoft.com/office/powerpoint/2010/main" val="36673409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20642322">
            <a:off x="-2479997" y="976409"/>
            <a:ext cx="9887730" cy="726136"/>
          </a:xfrm>
        </p:spPr>
        <p:txBody>
          <a:bodyPr>
            <a:noAutofit/>
          </a:bodyPr>
          <a:lstStyle/>
          <a:p>
            <a:r>
              <a:rPr lang="en-US" sz="8000" b="1" cap="none" spc="0" dirty="0">
                <a:ln w="12700">
                  <a:solidFill>
                    <a:schemeClr val="tx2">
                      <a:lumMod val="75000"/>
                    </a:schemeClr>
                  </a:solidFill>
                  <a:prstDash val="solid"/>
                </a:ln>
                <a:effectLst>
                  <a:outerShdw dist="38100" dir="2640000" algn="bl" rotWithShape="0">
                    <a:schemeClr val="tx2">
                      <a:lumMod val="75000"/>
                    </a:schemeClr>
                  </a:outerShdw>
                </a:effectLst>
                <a:highlight>
                  <a:srgbClr val="009900"/>
                </a:highlight>
                <a:latin typeface="+mn-lt"/>
              </a:rPr>
              <a:t>PLENARY</a:t>
            </a:r>
          </a:p>
        </p:txBody>
      </p:sp>
      <p:sp>
        <p:nvSpPr>
          <p:cNvPr id="7" name="Text Placeholder 6"/>
          <p:cNvSpPr>
            <a:spLocks noGrp="1"/>
          </p:cNvSpPr>
          <p:nvPr>
            <p:ph type="body" sz="quarter" idx="10"/>
          </p:nvPr>
        </p:nvSpPr>
        <p:spPr>
          <a:xfrm>
            <a:off x="2463868" y="1681058"/>
            <a:ext cx="7902053" cy="914400"/>
          </a:xfrm>
        </p:spPr>
        <p:txBody>
          <a:bodyPr>
            <a:noAutofit/>
          </a:bodyPr>
          <a:lstStyle/>
          <a:p>
            <a:r>
              <a:rPr lang="en-US" sz="3200" dirty="0"/>
              <a:t>Think to yourself and then discuss </a:t>
            </a:r>
            <a:r>
              <a:rPr lang="en-US" sz="3200"/>
              <a:t>in pairs </a:t>
            </a:r>
            <a:r>
              <a:rPr lang="en-US" sz="3200" dirty="0"/>
              <a:t>or as whole class:</a:t>
            </a:r>
          </a:p>
        </p:txBody>
      </p:sp>
      <p:sp>
        <p:nvSpPr>
          <p:cNvPr id="2" name="Rectangle 1">
            <a:extLst>
              <a:ext uri="{FF2B5EF4-FFF2-40B4-BE49-F238E27FC236}">
                <a16:creationId xmlns:a16="http://schemas.microsoft.com/office/drawing/2014/main" id="{8A2B8E7C-E599-4EF9-8F73-03C44B597281}"/>
              </a:ext>
            </a:extLst>
          </p:cNvPr>
          <p:cNvSpPr/>
          <p:nvPr/>
        </p:nvSpPr>
        <p:spPr>
          <a:xfrm>
            <a:off x="-253671" y="3908600"/>
            <a:ext cx="12699332" cy="70788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latin typeface="Calibri" panose="020F0502020204030204"/>
              </a:rPr>
              <a:t>What is the</a:t>
            </a:r>
            <a:r>
              <a:rPr kumimoji="0" lang="en-US" sz="4000" b="1" i="0" u="none" strike="noStrike" kern="1200" cap="none" spc="0" normalizeH="0" baseline="0" noProof="0"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uLnTx/>
                <a:uFillTx/>
                <a:latin typeface="Calibri" panose="020F0502020204030204"/>
                <a:ea typeface="+mn-ea"/>
                <a:cs typeface="+mn-cs"/>
              </a:rPr>
              <a:t> main purpose of </a:t>
            </a:r>
            <a:r>
              <a:rPr lang="en-US" sz="4000" b="1"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latin typeface="Calibri" panose="020F0502020204030204"/>
              </a:rPr>
              <a:t>Crisis</a:t>
            </a:r>
            <a:r>
              <a:rPr kumimoji="0" lang="en-US" sz="4000" b="1" i="0" u="none" strike="noStrike" kern="1200" cap="none" spc="0" normalizeH="0" baseline="0" noProof="0"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uLnTx/>
                <a:uFillTx/>
                <a:latin typeface="Calibri" panose="020F0502020204030204"/>
                <a:ea typeface="+mn-ea"/>
                <a:cs typeface="+mn-cs"/>
              </a:rPr>
              <a:t> Survival skills?</a:t>
            </a:r>
          </a:p>
        </p:txBody>
      </p:sp>
      <p:sp>
        <p:nvSpPr>
          <p:cNvPr id="3" name="Rectangle 2">
            <a:extLst>
              <a:ext uri="{FF2B5EF4-FFF2-40B4-BE49-F238E27FC236}">
                <a16:creationId xmlns:a16="http://schemas.microsoft.com/office/drawing/2014/main" id="{65B525E7-2B81-4ED8-A969-BA08A12B3445}"/>
              </a:ext>
            </a:extLst>
          </p:cNvPr>
          <p:cNvSpPr/>
          <p:nvPr/>
        </p:nvSpPr>
        <p:spPr>
          <a:xfrm>
            <a:off x="391883" y="5238409"/>
            <a:ext cx="11408229"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12700">
                  <a:solidFill>
                    <a:srgbClr val="44546A">
                      <a:lumMod val="75000"/>
                    </a:srgbClr>
                  </a:solidFill>
                  <a:prstDash val="solid"/>
                </a:ln>
                <a:solidFill>
                  <a:srgbClr val="FFFF00"/>
                </a:solidFill>
                <a:effectLst>
                  <a:outerShdw dist="38100" dir="2640000" algn="bl" rotWithShape="0">
                    <a:srgbClr val="44546A">
                      <a:lumMod val="75000"/>
                    </a:srgbClr>
                  </a:outerShdw>
                </a:effectLst>
                <a:uLnTx/>
                <a:uFillTx/>
                <a:latin typeface="Calibri" panose="020F0502020204030204"/>
                <a:ea typeface="+mn-ea"/>
                <a:cs typeface="+mn-cs"/>
              </a:rPr>
              <a:t>What does the mnemonic ACCEPTS stand for?</a:t>
            </a:r>
          </a:p>
        </p:txBody>
      </p:sp>
      <p:sp>
        <p:nvSpPr>
          <p:cNvPr id="11" name="TextBox 10">
            <a:extLst>
              <a:ext uri="{FF2B5EF4-FFF2-40B4-BE49-F238E27FC236}">
                <a16:creationId xmlns:a16="http://schemas.microsoft.com/office/drawing/2014/main" id="{DF4B09C0-3B00-45D9-8022-3119E6C5B336}"/>
              </a:ext>
            </a:extLst>
          </p:cNvPr>
          <p:cNvSpPr txBox="1"/>
          <p:nvPr/>
        </p:nvSpPr>
        <p:spPr>
          <a:xfrm>
            <a:off x="8862670" y="6482448"/>
            <a:ext cx="3495616" cy="375552"/>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1800" b="0" i="0" u="sng"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www.mentallywellschools.co.uk</a:t>
            </a:r>
            <a:endParaRPr kumimoji="0" lang="en-GB" sz="18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BA496EF9-1329-466A-A850-6E0112DB1A9C}"/>
              </a:ext>
            </a:extLst>
          </p:cNvPr>
          <p:cNvSpPr/>
          <p:nvPr/>
        </p:nvSpPr>
        <p:spPr>
          <a:xfrm>
            <a:off x="11178288" y="5410141"/>
            <a:ext cx="354806"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7200" b="1" i="0" u="none" strike="noStrike" kern="1200" cap="none" spc="0" normalizeH="0" baseline="0" noProof="0" dirty="0">
                <a:ln>
                  <a:noFill/>
                </a:ln>
                <a:solidFill>
                  <a:srgbClr val="FFFFFF"/>
                </a:solidFill>
                <a:effectLst/>
                <a:uLnTx/>
                <a:uFillTx/>
                <a:latin typeface="Amatic SC" panose="020B0604020202020204" charset="-79"/>
                <a:ea typeface="+mn-ea"/>
                <a:cs typeface="Amatic SC" panose="020B0604020202020204" charset="-79"/>
              </a:rPr>
              <a:t>©</a:t>
            </a:r>
            <a:endParaRPr kumimoji="0" lang="en-GB" sz="7200" b="1" i="0" u="none" strike="noStrike" kern="1200" cap="none" spc="0" normalizeH="0" baseline="0" noProof="0" dirty="0">
              <a:ln>
                <a:noFill/>
              </a:ln>
              <a:solidFill>
                <a:srgbClr val="FFFFFF"/>
              </a:solidFill>
              <a:effectLst/>
              <a:uLnTx/>
              <a:uFillTx/>
              <a:latin typeface="Amatic SC" panose="020B0604020202020204" charset="-79"/>
              <a:ea typeface="+mn-ea"/>
              <a:cs typeface="Amatic SC" panose="020B0604020202020204" charset="-79"/>
            </a:endParaRPr>
          </a:p>
        </p:txBody>
      </p:sp>
      <p:sp>
        <p:nvSpPr>
          <p:cNvPr id="10" name="Rectangle 9">
            <a:extLst>
              <a:ext uri="{FF2B5EF4-FFF2-40B4-BE49-F238E27FC236}">
                <a16:creationId xmlns:a16="http://schemas.microsoft.com/office/drawing/2014/main" id="{865529FD-2EE2-4A20-A69B-42DEC22FB6BB}"/>
              </a:ext>
            </a:extLst>
          </p:cNvPr>
          <p:cNvSpPr/>
          <p:nvPr/>
        </p:nvSpPr>
        <p:spPr>
          <a:xfrm>
            <a:off x="2272372" y="2745063"/>
            <a:ext cx="7647245" cy="707886"/>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a:ln w="12700">
                  <a:solidFill>
                    <a:srgbClr val="44546A">
                      <a:lumMod val="75000"/>
                    </a:srgbClr>
                  </a:solidFill>
                  <a:prstDash val="solid"/>
                </a:ln>
                <a:solidFill>
                  <a:srgbClr val="92D050"/>
                </a:solidFill>
                <a:effectLst>
                  <a:outerShdw dist="38100" dir="2640000" algn="bl" rotWithShape="0">
                    <a:srgbClr val="44546A">
                      <a:lumMod val="75000"/>
                    </a:srgbClr>
                  </a:outerShdw>
                </a:effectLst>
                <a:latin typeface="Calibri" panose="020F0502020204030204"/>
              </a:rPr>
              <a:t>How could we define a crisis?</a:t>
            </a:r>
            <a:endParaRPr kumimoji="0" lang="en-US" sz="4000" b="1" i="0" u="none" strike="noStrike" kern="1200" cap="none" spc="0" normalizeH="0" baseline="0" noProof="0" dirty="0">
              <a:ln w="12700">
                <a:solidFill>
                  <a:srgbClr val="44546A">
                    <a:lumMod val="75000"/>
                  </a:srgbClr>
                </a:solidFill>
                <a:prstDash val="solid"/>
              </a:ln>
              <a:solidFill>
                <a:srgbClr val="92D050"/>
              </a:solidFill>
              <a:effectLst>
                <a:outerShdw dist="38100" dir="2640000" algn="bl" rotWithShape="0">
                  <a:srgbClr val="44546A">
                    <a:lumMod val="75000"/>
                  </a:srgbClr>
                </a:outerShdw>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1AAB8D6-8E43-B38E-3087-746870BA6C0F}"/>
              </a:ext>
            </a:extLst>
          </p:cNvPr>
          <p:cNvSpPr txBox="1"/>
          <p:nvPr/>
        </p:nvSpPr>
        <p:spPr>
          <a:xfrm rot="19995021">
            <a:off x="4582931" y="2748021"/>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56224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74614-6E37-4A66-BDA7-A302A7EB319D}"/>
              </a:ext>
            </a:extLst>
          </p:cNvPr>
          <p:cNvSpPr>
            <a:spLocks noGrp="1"/>
          </p:cNvSpPr>
          <p:nvPr>
            <p:ph type="title"/>
          </p:nvPr>
        </p:nvSpPr>
        <p:spPr>
          <a:xfrm>
            <a:off x="2428058" y="318523"/>
            <a:ext cx="12026900" cy="1325563"/>
          </a:xfrm>
        </p:spPr>
        <p:txBody>
          <a:bodyPr/>
          <a:lstStyle/>
          <a:p>
            <a:r>
              <a:rPr lang="en-US" dirty="0"/>
              <a:t>Mindfulness exercise - observing a coin</a:t>
            </a:r>
          </a:p>
        </p:txBody>
      </p:sp>
      <p:sp>
        <p:nvSpPr>
          <p:cNvPr id="3" name="Content Placeholder 2">
            <a:extLst>
              <a:ext uri="{FF2B5EF4-FFF2-40B4-BE49-F238E27FC236}">
                <a16:creationId xmlns:a16="http://schemas.microsoft.com/office/drawing/2014/main" id="{D9390F5D-3552-401B-B4EB-ED1E26F20AAB}"/>
              </a:ext>
            </a:extLst>
          </p:cNvPr>
          <p:cNvSpPr>
            <a:spLocks noGrp="1"/>
          </p:cNvSpPr>
          <p:nvPr>
            <p:ph idx="1"/>
          </p:nvPr>
        </p:nvSpPr>
        <p:spPr>
          <a:xfrm>
            <a:off x="573405" y="1910023"/>
            <a:ext cx="8814436" cy="2047875"/>
          </a:xfrm>
        </p:spPr>
        <p:txBody>
          <a:bodyPr>
            <a:normAutofit fontScale="92500"/>
          </a:bodyPr>
          <a:lstStyle/>
          <a:p>
            <a:r>
              <a:rPr lang="en-US" dirty="0"/>
              <a:t>Your teacher will give each of you a coin.</a:t>
            </a:r>
          </a:p>
          <a:p>
            <a:r>
              <a:rPr lang="en-US" dirty="0"/>
              <a:t>Observe the coin carefully for 1 minute.</a:t>
            </a:r>
          </a:p>
          <a:p>
            <a:r>
              <a:rPr lang="en-US" dirty="0"/>
              <a:t>Your teacher will collect in the coins and then pass a handful of coins around, asking you to try and find your own again.</a:t>
            </a:r>
          </a:p>
          <a:p>
            <a:endParaRPr lang="en-US" dirty="0"/>
          </a:p>
        </p:txBody>
      </p:sp>
      <p:sp>
        <p:nvSpPr>
          <p:cNvPr id="4" name="TextBox 3">
            <a:extLst>
              <a:ext uri="{FF2B5EF4-FFF2-40B4-BE49-F238E27FC236}">
                <a16:creationId xmlns:a16="http://schemas.microsoft.com/office/drawing/2014/main" id="{FC01FF59-B4C9-422B-9252-2AB95DB98769}"/>
              </a:ext>
            </a:extLst>
          </p:cNvPr>
          <p:cNvSpPr txBox="1"/>
          <p:nvPr/>
        </p:nvSpPr>
        <p:spPr>
          <a:xfrm>
            <a:off x="295365" y="4141786"/>
            <a:ext cx="5574211" cy="2246769"/>
          </a:xfrm>
          <a:prstGeom prst="rect">
            <a:avLst/>
          </a:prstGeom>
          <a:noFill/>
          <a:ln w="38100">
            <a:solidFill>
              <a:srgbClr val="0070C0"/>
            </a:solidFill>
          </a:ln>
        </p:spPr>
        <p:txBody>
          <a:bodyPr wrap="square" rtlCol="0">
            <a:spAutoFit/>
          </a:bodyPr>
          <a:lstStyle/>
          <a:p>
            <a:r>
              <a:rPr lang="en-US" sz="2800" dirty="0"/>
              <a:t>How did you find the activity? </a:t>
            </a:r>
          </a:p>
          <a:p>
            <a:r>
              <a:rPr lang="en-US" sz="2800" dirty="0"/>
              <a:t>Did you find your coin again? </a:t>
            </a:r>
          </a:p>
          <a:p>
            <a:r>
              <a:rPr lang="en-US" sz="2800" dirty="0"/>
              <a:t>How did it make you feel to find or not find it?</a:t>
            </a:r>
          </a:p>
          <a:p>
            <a:r>
              <a:rPr lang="en-US" sz="2800" dirty="0"/>
              <a:t>What did you notice in the activity?</a:t>
            </a:r>
          </a:p>
        </p:txBody>
      </p:sp>
      <p:sp>
        <p:nvSpPr>
          <p:cNvPr id="5" name="TextBox 4">
            <a:extLst>
              <a:ext uri="{FF2B5EF4-FFF2-40B4-BE49-F238E27FC236}">
                <a16:creationId xmlns:a16="http://schemas.microsoft.com/office/drawing/2014/main" id="{42E76B9A-4DE6-40B3-82AA-6D8724D15688}"/>
              </a:ext>
            </a:extLst>
          </p:cNvPr>
          <p:cNvSpPr txBox="1"/>
          <p:nvPr/>
        </p:nvSpPr>
        <p:spPr>
          <a:xfrm>
            <a:off x="6176058" y="4146958"/>
            <a:ext cx="4356100" cy="2246769"/>
          </a:xfrm>
          <a:prstGeom prst="rect">
            <a:avLst/>
          </a:prstGeom>
          <a:ln w="38100">
            <a:solidFill>
              <a:srgbClr val="0070C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dirty="0"/>
              <a:t>Observing can be challenging. There are so many things around us every day that we do notice and observe though!</a:t>
            </a:r>
          </a:p>
        </p:txBody>
      </p:sp>
      <p:pic>
        <p:nvPicPr>
          <p:cNvPr id="8" name="Picture 7" descr="A picture containing room, gambling house&#10;&#10;Description automatically generated">
            <a:extLst>
              <a:ext uri="{FF2B5EF4-FFF2-40B4-BE49-F238E27FC236}">
                <a16:creationId xmlns:a16="http://schemas.microsoft.com/office/drawing/2014/main" id="{1AB952E1-B829-42AF-946E-9B3F0C4010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0526" y="1305238"/>
            <a:ext cx="4042637" cy="2867775"/>
          </a:xfrm>
          <a:prstGeom prst="rect">
            <a:avLst/>
          </a:prstGeom>
        </p:spPr>
      </p:pic>
    </p:spTree>
    <p:custDataLst>
      <p:tags r:id="rId1"/>
    </p:custDataLst>
    <p:extLst>
      <p:ext uri="{BB962C8B-B14F-4D97-AF65-F5344CB8AC3E}">
        <p14:creationId xmlns:p14="http://schemas.microsoft.com/office/powerpoint/2010/main" val="15944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C3F5-53D3-4720-8391-6FDE41314021}"/>
              </a:ext>
            </a:extLst>
          </p:cNvPr>
          <p:cNvSpPr>
            <a:spLocks noGrp="1"/>
          </p:cNvSpPr>
          <p:nvPr>
            <p:ph type="title"/>
          </p:nvPr>
        </p:nvSpPr>
        <p:spPr>
          <a:xfrm>
            <a:off x="2705463" y="1990724"/>
            <a:ext cx="10515600" cy="1325563"/>
          </a:xfrm>
        </p:spPr>
        <p:txBody>
          <a:bodyPr/>
          <a:lstStyle/>
          <a:p>
            <a:r>
              <a:rPr lang="en-US" dirty="0"/>
              <a:t>Homework review</a:t>
            </a:r>
          </a:p>
        </p:txBody>
      </p:sp>
      <p:pic>
        <p:nvPicPr>
          <p:cNvPr id="4" name="Picture 3" descr="Image result for homework">
            <a:extLst>
              <a:ext uri="{FF2B5EF4-FFF2-40B4-BE49-F238E27FC236}">
                <a16:creationId xmlns:a16="http://schemas.microsoft.com/office/drawing/2014/main" id="{E68D6B11-A49F-4109-B82E-DBD7B79F21B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405" y="566057"/>
            <a:ext cx="5058228" cy="1424667"/>
          </a:xfrm>
          <a:prstGeom prst="rect">
            <a:avLst/>
          </a:prstGeom>
          <a:noFill/>
        </p:spPr>
      </p:pic>
      <p:pic>
        <p:nvPicPr>
          <p:cNvPr id="5" name="Picture 4" descr="Text, application&#10;&#10;Description automatically generated">
            <a:extLst>
              <a:ext uri="{FF2B5EF4-FFF2-40B4-BE49-F238E27FC236}">
                <a16:creationId xmlns:a16="http://schemas.microsoft.com/office/drawing/2014/main" id="{9DE9F63B-585A-46B5-9345-4B899A2C42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41930" y="1384089"/>
            <a:ext cx="3738643" cy="5288038"/>
          </a:xfrm>
          <a:prstGeom prst="rect">
            <a:avLst/>
          </a:prstGeom>
          <a:ln w="41275">
            <a:solidFill>
              <a:srgbClr val="00B0F0"/>
            </a:solidFill>
          </a:ln>
        </p:spPr>
      </p:pic>
      <p:sp>
        <p:nvSpPr>
          <p:cNvPr id="6" name="Content Placeholder 2">
            <a:extLst>
              <a:ext uri="{FF2B5EF4-FFF2-40B4-BE49-F238E27FC236}">
                <a16:creationId xmlns:a16="http://schemas.microsoft.com/office/drawing/2014/main" id="{E19022CB-D097-4891-9D89-CC98CBCF689B}"/>
              </a:ext>
            </a:extLst>
          </p:cNvPr>
          <p:cNvSpPr>
            <a:spLocks noGrp="1"/>
          </p:cNvSpPr>
          <p:nvPr>
            <p:ph idx="1"/>
          </p:nvPr>
        </p:nvSpPr>
        <p:spPr>
          <a:xfrm>
            <a:off x="2043600" y="3613770"/>
            <a:ext cx="5410947" cy="828675"/>
          </a:xfrm>
        </p:spPr>
        <p:txBody>
          <a:bodyPr>
            <a:normAutofit lnSpcReduction="10000"/>
          </a:bodyPr>
          <a:lstStyle/>
          <a:p>
            <a:r>
              <a:rPr lang="en-US" dirty="0"/>
              <a:t>Turn to your partner and go through your homework together.</a:t>
            </a:r>
          </a:p>
        </p:txBody>
      </p:sp>
      <p:sp>
        <p:nvSpPr>
          <p:cNvPr id="7" name="TextBox 6">
            <a:extLst>
              <a:ext uri="{FF2B5EF4-FFF2-40B4-BE49-F238E27FC236}">
                <a16:creationId xmlns:a16="http://schemas.microsoft.com/office/drawing/2014/main" id="{D6BA7365-4E95-9890-F055-AF1E557D1A7D}"/>
              </a:ext>
            </a:extLst>
          </p:cNvPr>
          <p:cNvSpPr txBox="1"/>
          <p:nvPr/>
        </p:nvSpPr>
        <p:spPr>
          <a:xfrm rot="19995021">
            <a:off x="8728211" y="484200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1755756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C82580F-9C90-4E9F-8E0A-5B94DC1C91E5}"/>
              </a:ext>
            </a:extLst>
          </p:cNvPr>
          <p:cNvSpPr>
            <a:spLocks noGrp="1"/>
          </p:cNvSpPr>
          <p:nvPr>
            <p:ph type="title"/>
          </p:nvPr>
        </p:nvSpPr>
        <p:spPr>
          <a:xfrm>
            <a:off x="613956" y="3281231"/>
            <a:ext cx="3409404" cy="1325563"/>
          </a:xfrm>
        </p:spPr>
        <p:txBody>
          <a:bodyPr>
            <a:normAutofit fontScale="90000"/>
          </a:bodyPr>
          <a:lstStyle/>
          <a:p>
            <a:r>
              <a:rPr lang="en-US" b="1" u="sng" dirty="0"/>
              <a:t>Today we’re starting a new module of the programme.</a:t>
            </a:r>
            <a:br>
              <a:rPr lang="en-US" b="1" u="sng" dirty="0"/>
            </a:br>
            <a:br>
              <a:rPr lang="en-US" b="1" u="sng" dirty="0"/>
            </a:br>
            <a:r>
              <a:rPr lang="en-US" sz="4000" dirty="0">
                <a:latin typeface="Calibri   "/>
              </a:rPr>
              <a:t>We’re starting Distress Tolerance skills.</a:t>
            </a:r>
          </a:p>
        </p:txBody>
      </p:sp>
      <p:pic>
        <p:nvPicPr>
          <p:cNvPr id="9" name="Picture 8" descr="Diagram&#10;&#10;Description automatically generated">
            <a:extLst>
              <a:ext uri="{FF2B5EF4-FFF2-40B4-BE49-F238E27FC236}">
                <a16:creationId xmlns:a16="http://schemas.microsoft.com/office/drawing/2014/main" id="{11BFB0F1-F8F3-42DC-A3BF-95A06084AF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3657" y="103981"/>
            <a:ext cx="6618514" cy="6618514"/>
          </a:xfrm>
          <a:prstGeom prst="rect">
            <a:avLst/>
          </a:prstGeom>
        </p:spPr>
      </p:pic>
      <p:sp>
        <p:nvSpPr>
          <p:cNvPr id="4" name="TextBox 3">
            <a:extLst>
              <a:ext uri="{FF2B5EF4-FFF2-40B4-BE49-F238E27FC236}">
                <a16:creationId xmlns:a16="http://schemas.microsoft.com/office/drawing/2014/main" id="{3727F5F0-998F-4F4C-C993-59CB955104C0}"/>
              </a:ext>
            </a:extLst>
          </p:cNvPr>
          <p:cNvSpPr txBox="1"/>
          <p:nvPr/>
        </p:nvSpPr>
        <p:spPr>
          <a:xfrm rot="19995021">
            <a:off x="4175655" y="3571680"/>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1389612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24488-3ECA-43AC-8A07-6FB600C97857}"/>
              </a:ext>
            </a:extLst>
          </p:cNvPr>
          <p:cNvSpPr>
            <a:spLocks noGrp="1"/>
          </p:cNvSpPr>
          <p:nvPr>
            <p:ph type="title"/>
          </p:nvPr>
        </p:nvSpPr>
        <p:spPr>
          <a:xfrm>
            <a:off x="697511" y="747191"/>
            <a:ext cx="11353800" cy="1325563"/>
          </a:xfrm>
        </p:spPr>
        <p:txBody>
          <a:bodyPr>
            <a:normAutofit fontScale="90000"/>
          </a:bodyPr>
          <a:lstStyle/>
          <a:p>
            <a:pPr algn="ctr"/>
            <a:r>
              <a:rPr lang="en-US" b="1" u="sng" dirty="0"/>
              <a:t>Distress Tolerance: </a:t>
            </a:r>
            <a:br>
              <a:rPr lang="en-US" b="1" u="sng" dirty="0"/>
            </a:br>
            <a:r>
              <a:rPr lang="en-US" b="1" u="sng" dirty="0"/>
              <a:t>Why bother coping with painful feelings and urges?</a:t>
            </a:r>
          </a:p>
        </p:txBody>
      </p:sp>
      <p:sp>
        <p:nvSpPr>
          <p:cNvPr id="3" name="Content Placeholder 2">
            <a:extLst>
              <a:ext uri="{FF2B5EF4-FFF2-40B4-BE49-F238E27FC236}">
                <a16:creationId xmlns:a16="http://schemas.microsoft.com/office/drawing/2014/main" id="{CDE71810-9902-4754-81BB-EE65118E729F}"/>
              </a:ext>
            </a:extLst>
          </p:cNvPr>
          <p:cNvSpPr>
            <a:spLocks noGrp="1"/>
          </p:cNvSpPr>
          <p:nvPr>
            <p:ph idx="1"/>
          </p:nvPr>
        </p:nvSpPr>
        <p:spPr>
          <a:xfrm>
            <a:off x="499533" y="2683933"/>
            <a:ext cx="11425767" cy="4538133"/>
          </a:xfrm>
        </p:spPr>
        <p:txBody>
          <a:bodyPr/>
          <a:lstStyle/>
          <a:p>
            <a:r>
              <a:rPr lang="en-US" sz="3000" dirty="0"/>
              <a:t>Pain is part of life and can’t always be avoided. </a:t>
            </a:r>
            <a:r>
              <a:rPr lang="en-US" sz="3000" dirty="0">
                <a:solidFill>
                  <a:srgbClr val="0070C0"/>
                </a:solidFill>
              </a:rPr>
              <a:t>Examples: Parents divorcing, death of a loved one, a long-term medical issue, relationship break ups, struggling to do well in certain classes.</a:t>
            </a:r>
            <a:endParaRPr lang="en-US" sz="3000" dirty="0"/>
          </a:p>
          <a:p>
            <a:r>
              <a:rPr lang="en-US" sz="3000" dirty="0"/>
              <a:t>If you can’t deal with your pain, you may act impulsively.</a:t>
            </a:r>
          </a:p>
          <a:p>
            <a:r>
              <a:rPr lang="en-US" sz="3000" dirty="0"/>
              <a:t>When you act impulsively, you may end up hurting yourself, hurting someone else and also not getting what you want.</a:t>
            </a:r>
          </a:p>
          <a:p>
            <a:pPr marL="0" indent="0">
              <a:buNone/>
            </a:pPr>
            <a:endParaRPr lang="en-US" b="1" dirty="0">
              <a:solidFill>
                <a:srgbClr val="D60093"/>
              </a:solidFill>
            </a:endParaRPr>
          </a:p>
        </p:txBody>
      </p:sp>
    </p:spTree>
    <p:custDataLst>
      <p:tags r:id="rId1"/>
    </p:custDataLst>
    <p:extLst>
      <p:ext uri="{BB962C8B-B14F-4D97-AF65-F5344CB8AC3E}">
        <p14:creationId xmlns:p14="http://schemas.microsoft.com/office/powerpoint/2010/main" val="2940655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AC1A26-5B3D-4EDD-910A-24ED693C7894}"/>
              </a:ext>
            </a:extLst>
          </p:cNvPr>
          <p:cNvSpPr>
            <a:spLocks noGrp="1"/>
          </p:cNvSpPr>
          <p:nvPr>
            <p:ph idx="1"/>
          </p:nvPr>
        </p:nvSpPr>
        <p:spPr>
          <a:xfrm>
            <a:off x="299579" y="2577572"/>
            <a:ext cx="11748488" cy="4351338"/>
          </a:xfrm>
        </p:spPr>
        <p:txBody>
          <a:bodyPr>
            <a:normAutofit/>
          </a:bodyPr>
          <a:lstStyle/>
          <a:p>
            <a:r>
              <a:rPr lang="en-US" sz="3200" dirty="0"/>
              <a:t>Have you ever been so intensely emotional and upset that you just couldn’t stand it? </a:t>
            </a:r>
          </a:p>
          <a:p>
            <a:r>
              <a:rPr lang="en-US" sz="3200" dirty="0"/>
              <a:t>What do you do when you feel this way?</a:t>
            </a:r>
          </a:p>
          <a:p>
            <a:endParaRPr lang="en-US" sz="3200" dirty="0"/>
          </a:p>
          <a:p>
            <a:pPr marL="0" indent="0">
              <a:buNone/>
            </a:pPr>
            <a:r>
              <a:rPr lang="en-US" sz="3200" dirty="0">
                <a:solidFill>
                  <a:srgbClr val="0070C0"/>
                </a:solidFill>
              </a:rPr>
              <a:t>Sadly, pain is unavoidable. Therefore, we want to learn skills to help us cope with distress so that we do not cause ourselves more pain. </a:t>
            </a:r>
          </a:p>
        </p:txBody>
      </p:sp>
      <p:sp>
        <p:nvSpPr>
          <p:cNvPr id="4" name="Title 1">
            <a:extLst>
              <a:ext uri="{FF2B5EF4-FFF2-40B4-BE49-F238E27FC236}">
                <a16:creationId xmlns:a16="http://schemas.microsoft.com/office/drawing/2014/main" id="{F0CF2B1A-9090-4B95-94B8-3B7B56980B28}"/>
              </a:ext>
            </a:extLst>
          </p:cNvPr>
          <p:cNvSpPr>
            <a:spLocks noGrp="1"/>
          </p:cNvSpPr>
          <p:nvPr>
            <p:ph type="title"/>
          </p:nvPr>
        </p:nvSpPr>
        <p:spPr>
          <a:xfrm>
            <a:off x="437656" y="779197"/>
            <a:ext cx="11353800" cy="1325563"/>
          </a:xfrm>
        </p:spPr>
        <p:txBody>
          <a:bodyPr>
            <a:normAutofit fontScale="90000"/>
          </a:bodyPr>
          <a:lstStyle/>
          <a:p>
            <a:pPr algn="ctr"/>
            <a:r>
              <a:rPr lang="en-US" b="1" u="sng" dirty="0"/>
              <a:t>Distress Tolerance: </a:t>
            </a:r>
            <a:br>
              <a:rPr lang="en-US" b="1" u="sng" dirty="0"/>
            </a:br>
            <a:r>
              <a:rPr lang="en-US" b="1" u="sng" dirty="0"/>
              <a:t>Why bother coping with painful feelings and urges?</a:t>
            </a:r>
          </a:p>
        </p:txBody>
      </p:sp>
    </p:spTree>
    <p:custDataLst>
      <p:tags r:id="rId1"/>
    </p:custDataLst>
    <p:extLst>
      <p:ext uri="{BB962C8B-B14F-4D97-AF65-F5344CB8AC3E}">
        <p14:creationId xmlns:p14="http://schemas.microsoft.com/office/powerpoint/2010/main" val="1633859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BCCF8-E133-431C-868D-19A1F4B42EE8}"/>
              </a:ext>
            </a:extLst>
          </p:cNvPr>
          <p:cNvSpPr>
            <a:spLocks noGrp="1"/>
          </p:cNvSpPr>
          <p:nvPr>
            <p:ph type="title"/>
          </p:nvPr>
        </p:nvSpPr>
        <p:spPr>
          <a:xfrm>
            <a:off x="3031067" y="365125"/>
            <a:ext cx="10515600" cy="1325563"/>
          </a:xfrm>
        </p:spPr>
        <p:txBody>
          <a:bodyPr/>
          <a:lstStyle/>
          <a:p>
            <a:r>
              <a:rPr lang="en-US" b="1" u="sng" dirty="0"/>
              <a:t>Types of Distress Tolerance skills</a:t>
            </a:r>
          </a:p>
        </p:txBody>
      </p:sp>
      <p:sp>
        <p:nvSpPr>
          <p:cNvPr id="3" name="Content Placeholder 2">
            <a:extLst>
              <a:ext uri="{FF2B5EF4-FFF2-40B4-BE49-F238E27FC236}">
                <a16:creationId xmlns:a16="http://schemas.microsoft.com/office/drawing/2014/main" id="{720C322D-FC7F-4D5C-943D-C9FFF3FEDDDB}"/>
              </a:ext>
            </a:extLst>
          </p:cNvPr>
          <p:cNvSpPr>
            <a:spLocks noGrp="1"/>
          </p:cNvSpPr>
          <p:nvPr>
            <p:ph idx="1"/>
          </p:nvPr>
        </p:nvSpPr>
        <p:spPr>
          <a:xfrm>
            <a:off x="402953" y="1690688"/>
            <a:ext cx="11135904" cy="5167312"/>
          </a:xfrm>
        </p:spPr>
        <p:txBody>
          <a:bodyPr>
            <a:normAutofit/>
          </a:bodyPr>
          <a:lstStyle/>
          <a:p>
            <a:pPr marL="514350" indent="-514350">
              <a:buAutoNum type="arabicPeriod"/>
            </a:pPr>
            <a:r>
              <a:rPr lang="en-US" u="sng" dirty="0"/>
              <a:t>Crisis Survival skills:</a:t>
            </a:r>
            <a:r>
              <a:rPr lang="en-US" dirty="0"/>
              <a:t> The goal of these skills is to help you get through a short-term crisis situation without making it worse. Often when a crisis arises, we can act from Emotion mind and cause more problems than when we started. Crisis Survival skills help us tolerate our distress, so we do not act on our emotions and make things worse.</a:t>
            </a:r>
          </a:p>
          <a:p>
            <a:pPr marL="514350" indent="-514350">
              <a:buAutoNum type="arabicPeriod"/>
            </a:pPr>
            <a:r>
              <a:rPr lang="en-US" u="sng" dirty="0"/>
              <a:t>Reality Acceptance skills:</a:t>
            </a:r>
            <a:r>
              <a:rPr lang="en-US" dirty="0"/>
              <a:t> These are for longer term distressing situations, when you are in a very challenging situation and there is no quick fix. If you have ever felt angry because a situation ‘should’ have been different or like you were fighting against something happening, this is a normal reaction. In later sections of this programme, we are going to learn skills to help us cope when we cannot change those longer-term painful situations in our lives. </a:t>
            </a:r>
          </a:p>
        </p:txBody>
      </p:sp>
    </p:spTree>
    <p:custDataLst>
      <p:tags r:id="rId1"/>
    </p:custDataLst>
    <p:extLst>
      <p:ext uri="{BB962C8B-B14F-4D97-AF65-F5344CB8AC3E}">
        <p14:creationId xmlns:p14="http://schemas.microsoft.com/office/powerpoint/2010/main" val="16674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D5FF4-A6D6-4368-9833-BD9352900A24}"/>
              </a:ext>
            </a:extLst>
          </p:cNvPr>
          <p:cNvSpPr>
            <a:spLocks noGrp="1"/>
          </p:cNvSpPr>
          <p:nvPr>
            <p:ph type="title"/>
          </p:nvPr>
        </p:nvSpPr>
        <p:spPr>
          <a:xfrm>
            <a:off x="774832" y="246592"/>
            <a:ext cx="10515600" cy="1325563"/>
          </a:xfrm>
        </p:spPr>
        <p:txBody>
          <a:bodyPr/>
          <a:lstStyle/>
          <a:p>
            <a:pPr algn="ctr"/>
            <a:r>
              <a:rPr lang="en-US" b="1" dirty="0"/>
              <a:t>What is a crisis?</a:t>
            </a:r>
          </a:p>
        </p:txBody>
      </p:sp>
      <p:pic>
        <p:nvPicPr>
          <p:cNvPr id="11" name="Content Placeholder 10" descr="A picture containing text, newspaper&#10;&#10;Description automatically generated">
            <a:extLst>
              <a:ext uri="{FF2B5EF4-FFF2-40B4-BE49-F238E27FC236}">
                <a16:creationId xmlns:a16="http://schemas.microsoft.com/office/drawing/2014/main" id="{9D409F53-C17F-47A5-8AED-45E54ED95C1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298561" y="1300427"/>
            <a:ext cx="5498306" cy="5498306"/>
          </a:xfrm>
        </p:spPr>
      </p:pic>
      <p:sp>
        <p:nvSpPr>
          <p:cNvPr id="4" name="TextBox 3">
            <a:extLst>
              <a:ext uri="{FF2B5EF4-FFF2-40B4-BE49-F238E27FC236}">
                <a16:creationId xmlns:a16="http://schemas.microsoft.com/office/drawing/2014/main" id="{261ADD62-DDBA-B0BF-D978-BD1B4F5148EF}"/>
              </a:ext>
            </a:extLst>
          </p:cNvPr>
          <p:cNvSpPr txBox="1"/>
          <p:nvPr/>
        </p:nvSpPr>
        <p:spPr>
          <a:xfrm rot="19995021">
            <a:off x="1672817" y="1167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172402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COURSE_TITLE" val="Week 6 PPT Crisis Survival skills and ACCEPTS"/>
  <p:tag name="ISPRING_CURRENT_PLAYER_ID" val="universal-no-video"/>
  <p:tag name="ISPRING_UUID" val="{2BA96D4C-7FA9-4F76-903C-42E03EA7E936}"/>
  <p:tag name="ISPRING_RESOURCE_FOLDER" val="C:\Users\shabn\Dropbox\1 BUSINESS MWS\1 CONTENT\1 Ages 14-18 MH Skills Programme\Lesson 6 PPT Crisis Survival Skills and Accepts\Week 6 PPT Crisis Survival skills and ACCEPTS\"/>
  <p:tag name="ISPRING_PRESENTATION_PATH" val="C:\Users\shabn\Dropbox\1 BUSINESS MWS\1 CONTENT\1 Ages 14-18 MH Skills Programme\Lesson 6 PPT Crisis Survival Skills and Accepts\Week 6 PPT Crisis Survival skills and ACCEPTS.pptx"/>
  <p:tag name="ISPRING_PROJECT_VERSION" val="9.3"/>
  <p:tag name="ISPRING_PROJECT_FOLDER_UPDATED" val="1"/>
  <p:tag name="ISPRING_LMS_API_VERSION" val="SCORM 2004 (4th edition)"/>
  <p:tag name="ISPRING_ULTRA_SCORM_COURSE_ID" val="A17DD8F2-413C-4013-A051-EEFFD828965F"/>
  <p:tag name="ISPRING_CMI5_LAUNCH_METHOD" val="any window"/>
  <p:tag name="ISPRING_SCORM_RATE_SLIDES" val="1"/>
  <p:tag name="ISPRINGCLOUDFOLDERID" val="1"/>
  <p:tag name="ISPRINGONLINEFOLDERID" val="1"/>
  <p:tag name="ISPRING_OUTPUT_FOLDER" val="[[&quot;\u001F\uFFFD\r,{977D76BB-4E87-4127-AEF6-AE8B1639D06F}&quot;,&quot;C:\\Users\\shabn\\Dropbox\\1 BUSINESS MWS\\1 CONTENT\\1 Ages 14-18 MH Skills Programme\\Lesson 6 PPT Crisis Survival Skills and Accepts&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no-video&quot;,&quot;studioSettings&quot;:{&quot;useMobileViewer&quot;:&quot;T_FALSE&quot;}},&quot;advancedSettings&quot;:{&quot;enableTextAllocation&quot;:&quot;T_TRUE&quot;,&quot;viewingFromLocalDrive&quot;:&quot;T_TRUE&quot;,&quot;contentScale&quot;:171.875,&quot;contentScaleMode&quot;:&quot;SCALE&quot;},&quot;accessibilitySettings&quot;:{&quot;enabled&quot;:&quot;T_FALSE&quot;},&quot;compressionSettings&quot;:{&quot;imageSettings&quot;:{&quot;jpegQuality&quot;:90,&quot;optimizeImageForResolution&quot;:&quot;T_FALSE&quot;},&quot;audioQuality&quot;:90,&quot;videoQuality&quot;:80},&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publishDestination&quot;:&quot;LMS&quot;,&quot;wordSettings&quot;:{&quot;printCopies&quot;:1},&quot;studioSettings&quot;:{&quot;onlineDestinationFolderId&quot;:&quot;1&quot;}}"/>
  <p:tag name="ISPRING_SCORM_PASSING_SCORE" val="100.000000"/>
  <p:tag name="ISPRING_PRESENTATION_TITLE" val="Week 6 PPT Crisis Survival skills and ACCEPTS"/>
  <p:tag name="ISPRING_FIRST_PUBLISH" val="1"/>
  <p:tag name="ISPRING_SCORM_ENDPOINT" val="&lt;endpoint&gt;&lt;enable&gt;0&lt;/enable&gt;&lt;lrs&gt;https://&lt;/lrs&gt;&lt;auth&gt;0&lt;/auth&gt;&lt;login&gt;&lt;/login&gt;&lt;password&gt;&lt;/password&gt;&lt;key&gt;&lt;/key&gt;&lt;name&gt;&lt;/name&gt;&lt;email&gt;&lt;/email&gt;&lt;/endpoint&gt;&#10;"/>
  <p:tag name="ISPRING_PLAYERS_CUSTOMIZATION_2" val="UEsDBBQAAgAIAECAMVSIUII3PAMAAFsJAAAdAAAAdW5pdmVyc2FsLW5vLXZpZGVvL3BsYXllci54bWylVltv2jAUfu5+ReR3bCjr2qKEqquE9rBOlVi3vSGTHBKXxM5spyn99fMlCYRLt2oPIHJ8vs/n8p0TwpuXIg+eQSomeIRGeIgC4LFIGE8j9Ph9NrhCN9OwzOkGZJCAiiUrtfF9oDqL0I4BGyIUsCRCFWeWkOYDLgbPLAGBglIyIZneRGg8NFd0F47PUWCAXEUo07qcEFLXNWbK+PNUibyy1ArHoiClBAVcgyQ+mgY4KfX7sURvSlAtwz8QmE8heB/2olgPWI+xkCk5Hw5H5Nf913mcQUEHjCtNeQxo+uHM1XFJ4/W9SKoclDGdhZ56DlrbW63pLNQTNrrigZJxhPz5ogClaAoK5zxFpHVrCVu4h7TWBeXJgtNnllKbykI1Xq5XHYfKhNRxpRvwGjZLQWWy6Oxb95AcRhuucqoyT6Z2s3Dca9ak4bwW9vlYGC6XapkzlZmTXcTWejR80rsyLFxhnQwfWxnOLA8KJPyumITEPf7oFD8cocBGNaOxFnJzZ06NGBsR4E442AsHW1fcKRx3l8y3FMiH3zm5pLGqY9SkugKqKwlNlc5CNyPfqJSuS1MtKwjJntEjSQ8aEp+u70zXhjDTRX7x14ZYr71+PCnB32iIQ/x/P74YmrYUjCfwMmPGRUNhSqzB1N7asC5zbC/s4lHVstiOTc+yVb3p0JMZUE1lCmasE6op2drJCSRIqoxHXMk96M7BKWzG0iw3H32UYP/0FEtB5foowc7BKWwu4vURZGc+hVtKUZvsVFWWZtAP63Z43raC7PWiL8RWfiE5XHdhXCktCvbqVL27BvXECdi8KeCZQT3vjdCgseLSLL9ukm9L1s3x5fDtCe9PZC+Kdj5X6HD52l/9jWstD3YrtPvSGhalt+wtVtBV6Z3aOavKvksCK1rl+m43nv4ud8i9eI+u8WNUP80siXrOXiHIwMowQp+uxiioWWJf36OxKVtHYARj9ljvcmc6cd9K8LYEGBP35L9dKZvXRdNVp4YTrQ+b3jqAn9XPRjOpFBVP9hrn+u+pVW4W5K0E2mV2ObpGQQ4r83Nk/lZoUUbo43mX7PXFdQN1IT34W30c75BOE+1WNMRLvU0ibPbN9A9QSwMEFAACAAgAcXOQVMqjA25sBgAAKBkAACYAAAB1bml2ZXJzYWwtbm8tdmlkZW8vY29tbW9uX21lc3NhZ2VzLmxuZ61Z227jNhB9L7D/QBgI0ALb7G6BXRRF4gUtM7YQWdRKdLxpUQiMRdtEJNHVxYn71K/ph/VLOqRkx94LJDkBkiCSMWeGwzNnhvTFx8ckRhuR5VKll7135297SKRzFcl0edmbsquff+2hvOBpxGOVisteqnroY//VDxcxT5clXwr4/9UPCF0kIs/hMe/rp6dnJKPLnjcIsWWRILAHDgmxb+PQwQPihANsXYeMhgMyst1ef6RQAT8rge7EUqYpBIHUwrzIYxmJizc1ajcnlDE6CT3sEqfXH6iiUAka8Ow0NBff2CPMbOqGgykAu0Gv7/KNXPICUojuSoBP89OwA8KY7Y4AEc/nYCDvZCyLLQpEUUAuTkV17CHp9YPTM8iot0sfU+uuuZsObQpp8/0qawYSVlhGUqGUZ5lJXAdAz8G3xA8DiwCohqYsDKaeR31GhhChZotMyrjaEJmjVBUoL9drlRUiQjI1hOJHGU5Up9wE17Ybgnuzvvq17djsNpxQnWtWZikC5y/mxKX+BDtH6IvFC8B7PgmIyyCd3pgy2ut7mchFWogMrVeqUF3wNM1CN6RXoUWnLqsZh84+TUlgdt6dTgbEP9MlfcYog/XsPgrOOji6AT/fINQNODuNUDMMCZhg/7rKieUTeDEMZzYb9/pWJrimzYMsVkgG60yLktjwuKz4VWtnk7ud0mHPq3VjF/eAz++brC06gfq7DR06ArG0RxCWStY83SJHLdWPv3z48Pju/YefOsEEQCjnGAgZpPdvWwC5zKdOJQqhSz7Dbuu/3ezolDm2C4Su/+lmDdS9Ab7C30a7qe8DyWuG2oFRDJ0LhxjFuFUlWvGN0M1nI8WD0QcoApnVfUd/MFfwIi0bK2xIJxhIBHXFfNvSBIVCUFm2fV3JTlmsVAbuchTJnN/FQC3tU7NKf76u6q/iltJSBQIWqYTL9LzZ9cx1KB4akk2A3Xik1WK/KEA6gjeU3uiyeQ0uHtJY8QgtMgGANEB8vY7lvBbRmvdezLeNUfh4Bk0MyE6dAPRruHvT65M0QsOM68V2RPFxQHwAyHgushNsQ8N1Y45wHHdDGNujsQO/TIcwlstVDL9F1zg8AkzwRKNS1HKMg2BG/aFOmlZjjtY8zx9UFh2x9HA/m4Bt16JQCBY7ANfNcg8M/JAw+2WZmBfNYBAlNvyu6wqWCgQMmREDXVJJmRdQNsk6FoUw0Uq9FD6vBiWxUFBfsYDZyXAfvJtia6S5g6euNQ4HbC+hDi/T+aqlHRTnN+vjsBpKoMkh5xtjqtFg1vwM6gJiSLtY0GvQwOsuFrcEhkT402RzMK2C7u1EaSd6c641Jt7Wg4Rm00aqMoc3OiUgTWZH8vNubgICfd1lNna+o60V6m4SW8qNgDiySGSNjkDuLTLURfVpav8eXmHbMZ36S+rxrZn6eLTh6VwfJ+Zc7+kWPotkZD7TtDf+/yrl34gXtdSf1V3CHZLPZ13jOWos36kIXhQiWRdNrnXC6vBPiUKX+HdDaLP00/zvh/IX2ZmDMf7Z+3N0XOiyR41BPDNT7XfrpSOpJ38CA4tujjBjxO2txtrtwKa6IzafO57sbPfq6JhhpwvV3tqlNYCr0KkYwRhybCIPYNRJoAu1tzVnj8Pwzamjvf2MDAKbQdeZibtcFo2eTT237q+mnE9vrAcz61GzYTZzyNEtB0DGMoH4oxaY0wnZZaBqEUcrmakyjkz5x/LetAnIbZmIr6fhRaYS8zbm+Y7+VZv6+JwoqsX5lVOvwzy1r+DW+3NQwKfvUkCwD2OMhV1Lzz6Wrva4pRGUj06Fw4Ld6AR1lPBivoJ2vFBlGrUEqo5gQ3KFAaxecyB41jyF1QBfhFG9RfXb3zqB6IkORJTswf5wVSHyPzuD6GXsMarLi0I8Fs1A04FhURDSqyuY5BaLJguGB8chm4c2VvVReWfX8uTMbGD/ixxJedUUE5XAq/Nmv0xf2BmyYMawNZ5A/QWm3FSZwdDZBWFHN4tOfTjS1ZVrARAMEEwWsUDkket664KqL35Amc0hrdef8OweZJ0pFXeKzWygLqei25qe7kDKIpZpp8if11T1gpnthXg4NBdCkEk4799XM0QEB855fTMUq2VrMGuMXegaX+CJSBZdAX1C9hc++lLDXCA4iutvJv77598m++qSsNZkkL3q+Un0Nl/37f1Tbr7TuHhz8BXH/1BLAwQUAAIACABxc5BUtrL3yKUAAACCAQAANwAAAHVuaXZlcnNhbC1uby12aWRlby9wbGF5YmFja19hbmRfbmF2aWdhdGlvbl9zZXR0aW5ncy54bWx1kMEKgzAQRO9+hX9Q6DkEei5thfoDK44SiIlkV8G/byJqS5sed97MLjuKIWJcz7ooS0WT+KdQEC1hgjq950SZZlycGUiMd1EW8ObLkZSw3o9VAMPJinRHlqP/R9+PV5aWYxHv9gzJB2ozQJ9zgZWkkKPZ9KtWLyN0FxAPfInJB0eNxRVL4ym098OwffwXp2z8bBpw8y00p/YeM4I6fahFrGzv/QVQSwMEFAACAAgAcXOQVEszhoovBQAAaB0AADAAAAB1bml2ZXJzYWwtbm8tdmlkZW8vZmxhc2hfcHVibGlzaGluZ19zZXR0aW5ncy54bWzlWdty2zYQffdXYNjJYyw7sZvEI8mjSNRYE90q0kk8nY4HIlciahBgAVCO8tSv6Yf1S7oQLVryFUoiT5o8eGSCe84u9oYlWT3+lHIyA6WZFDVvf3fPIyAiGTMxrXmnYfv5a49oQ0VMuRRQ84T0yHF9p5rlY850EoAxKKoJ0gh9lJmalxiTHVUql5eXu0xnyt6VPDfIr3cjmVYyBRqEAVXJOJ3jj5lnoL0rBgcC/EuluILVd3YIqRZMPRnnHAiL0XLB7KYob3OqE69SiI1pdDFVMhdxU3KpiJqOa94vTb+133q5lCmoWiwFYX2i67hol80RjWNmraA8YJ+BJMCmCZq7v3fgkUsWm6Tmvdx7YXlQvnKbZ8FebJ5anqZELwhzpSAFQ2NqaHFZaFQwAYXhAF03KgckXVtbkTTwyZQLxVI8FzRlUYh3iPVVzWuF5yO/7Y/8ftM/Px11C1OdEWEn7PpOmKDbafnn/UHoB+cnYa+7MSj0P4YbgDa1zJl+OPIDvx/6o/O3ncGGCHejrjF+r9Hpboj54L8NOuGmmvqN3qaQ4cmg74Y5ORv6o26n/+48HAy6YWd4jVrk8Eq2VivriV/FApG5Wk1vk+TpWFDGsdncyHENBtsVp2oKoWwzrMYJ5Ro88mcG099yypmZ2wrFrnYBkDV0BpEZ2eqrebaivGu6ghANw5Isa/vwTVnar16vbb1SaL/e1p1WVstmN0ykkU9s/f7eYWn+m4OHzb/H0Co1hkYJNjGz7EGrK0spZpE0MmyGHRJubHOScx7kWSaVuW5jq4ulEffQVCdSrEXeXpOx5HHpMUjHEPdpCiutP7hgoo2S+x6ZYI5y9OUgA0ECKvC4YQb9G5UEOh9rw8zimGlfSTcUo5wgH56HQHrBLX9HCVV6LSnL0NoWH9V/70sD+o/C3cXSvaIBZ6jFloaTvC9i0lL0Eo9HF/EhCBexE8wcbrMHlJMRiuoNJEmDcyfhFOvIRfADjDUz4CQqcx6TucwJZxfoZ0kw4/MU/0uArB7LZKJkuljF0cEQvQjLjMElxMcuis5QRZojEueUjIMpNPyVs89kDBOpkBfoDMOG60wX/LsbEWdU62tSurTxWXG4dfot/+Mzu0EazygOCpuRY3lDmpmt8NM5EdIsceiOiOaYFTYoMYsX91z2tvvlYSg7DMb5G0VjjV+zNOf0W9KXDlmh3mLIt6Nlk8A/aoGz2oTOFoVui3dBjSXOMCQFJ96I8HRgIgdXwogKIgWfExrhgKJt25gxmWtcKRpEQa2/3MICj2m6uJriSYYaVQzKiXJv/8XLg8NfX71+c7Rb+ffvf54/CLoa3YacWnXF7NZ8cOB3Rt54uHgEd88Q74a6Mco/Arp3oHfGbWrmA8O9M/KOEd8Ze3PQdwbeGvcfQT4w9N/CtqVKbdeJb8Xz7uc/B3jHGt1ohp33nfDsDoJFKdwe2KoVO0zePVsuZuzvdbQM/MaoeUIwXKfdMDhyaQ99iZ3YRAk2mIl9CeKCGZyGGFPfid6GzmkWHfnvnQgxiE6d1E1tf+C04XcuUqNidhyuzI1OJuAsMC3ONpwGOEtxeI2frLN/TZ91qstv3KK31rr+H+3nqx9ti/61pfYDVEXJ1lL35zggthmgH9jt3/c7nx/5xcxo+XLWRbhH1QUoEkrJneSHy1eQpCMm0gURAJAUH7LdHBjDk7ar9cQP/F7n7aDb+gmOhu/Ug8VV+dlh7TtD+f57/cOcvZMywVJ0q30wL7/m1Q8P9qqVu2/t7CDb+tfR+s5/UEsDBBQAAgAIAHFzkFThFxdCfwMAAOIMAAAqAAAAdW5pdmVyc2FsLW5vLXZpZGVvL2ZsYXNoX3NraW5fc2V0dGluZ3MueG1slVdtb9owEP7eX4HY97LSbqxSGokClaqxtloZ3x1ygFXHjmyHjv36nV9CHEga2qhSffc853vz3RapN8p7O5CKCn7XH/bji14vWhVSAtcLyHJGNPQSouAxves//JnP+wMHEUzIV9Ca8o0yklLWowhMCq0Fv1wJrtHOJRcyI6wff3mwP9HAIrtYAt06l7MmK6iu+Tb8cT89i+LvuLkfTSe3bYSVyHLC93OxEZcJWb1tpCh4aly7Nl8bbbvPQTLK3zo9YlTpRw1ZzafZ1Ww4G55HySUoBcal2+l4OP7eyWIkAXaIfnTz42Z8Jqe66uPCHNF2VFFtaaPh6Hp000bLyQbqSZ7MplfT63Y8R+v1qnzolyNo+Ks7I8fm34P8lHGRF/lneiSXYmMSesQZma+TwwRJ8fkhYXprvk6CCchc1NmQitEUyyBk6lrxq/nawG259H+GQyIyb1sK9mKKcDQ9TIckDGItC4gG5cnp1Fa8PxcaHxPEa8IUAkJRBXrBCF9IoUozdVmF+w3vlKcByAsqxFKwIoOJ8zcA1uUVfjK5t3Ml9O8gCxyUsPPCwMNKWCGfMK0nyEBYIV9NtZ4525/AjzWOU/bDPfHF/Dj7qAVO8FjmqzyVWnPT3LxyFVztBSUmEynEtq0WNANTtWhgZc6lwYlPESc7uiEa99Ivg0v2NhgVDY4UvtOa+yrSVDNoareVKKRCZ1C99NH6yjVoHMUtDjXWc1jrEl0XVkUx2yLsBXvu7nRv7pA3d+5p3CV3/YzIN5ALIZjq9zwP3x+acVv5lGGmNe5SkI98Lc7kcKEhtG+DaAML9wTPhROtyWqboUttERwy6grbXL/IX9tUWF5kCcgZ9gOFsiHrMofb0s2W4a9eUniHtE5oUTqm3qI5Tuih3wOBbwAgcrUtX4M7OE1WME0Z7KCcKYHABtwWWaSw+5viNc1Vb8lAclY/+hFUNUqIqysaCEv0q5nhNN09r0mibGS1iVIO92qk1MZ9OSVNs4YD0p59J9UMo74pg1irWjpJocWrJlJ7o9XZx052MOY0swMIFcH1DRrHYULkPitWWWbrRF65YJbWwZgqCQ2aNooZs/GwiWI1xzN2gc8zXkuAcL5a4UWwAX7CPhFEpk8HSG0lNKgdG2PEpWnHtTK5fMZ/eEaDQOrqE5Ylo5ya/5xMCqVFRv9Zc7PaHvoQcoH2UBf/B1BLAwQUAAIACABxc5BU+uc3TioFAADyHAAALwAAAHVuaXZlcnNhbC1uby12aWRlby9odG1sX3B1Ymxpc2hpbmdfc2V0dGluZ3MueG1s3VndUts4FL7nKTTe6WUJ9GfbMglMmpjB0/xtbNoyOzuMYp/EWmTJK8mh6dU+zT7YPskexcQkEEDpEjrtBRMsn+/T0fm3XT/6knEyBaWZFA1vf3fPIyBimTAxaXin0fHztx7RhoqEcimg4QnpkaPDnXpejDjTaQjGoKgmSCP0QW4aXmpMflCrXV5e7jKdK3tX8sIgv96NZVbLFWgQBlQt53SGP2aWg/auGBwI8C+T4gp2uLNDSL1k6sqk4EBYgpoLZg9F+YnJuFcrpUY0vpgoWYikJblURE1GDe+Xlt/eb79cyJRMbZaBsCbRh7hol80BTRJmlaA8ZF+BpMAmKWq7v/fKI5csMWnDe7n3wvKgfO02z5y9PDu1PC2JRhDmaoMMDE2ooeVluaOCMSj0BuhDowpA0pW1JUkDX0y1UC4lM0EzFkd4h1hTNbx2dD70j/2h32v556fDTqmqMyIKoo7vhAk7Qds/7/UjPzw/ibqdjUGR/znaALSpZs70g6Ef+r3IH56/D/obItyVusb43WbQ2RDzyX8fBtGmO/Wa3U0hg5N+zw1zcjbwh52g9+E86vc7UTC4Rs1jeCla67XVwK9jgshCLYe3SYtsJCjjWGtuxLgGg9WKUzWBSB4zzMYx5Ro88mcOk98KypmZ2QzFonYBkDd1DrEZ2uxreDajvGu6khAVw5Sscvv1uyq137xdOXqt3P36WGu1rFe1bpBKI59Y+/2915X6717dr/4ditapMTROsYiZRQ1aXllIMYuksWFTrJBw45jjgvOwyHOpzHUZW16slLiDpj6WYsXz9pqMJE8qi0E2gqRHM4y/wbHwyBiDkqPx+jkIElKB7YUZNGhcIXQx0oaZeVs5vpJuKkY5wdaB/Q9IN7xl4DilSq9EYeVLW9Pjw9970oD+o7RvuXSnaMgZ7mJzwUneFwlpK3qJ7dBFfADCRewEQ4XbcAHlpISiegNJ0uTcSTjDxHER/AQjzQw4icqCJ2QmC8LZBdpZEgzxIsP/UiDLfZiMlczmq5xqQ/TcLVMGl5AcuWx0hltkBSJxLsk5mHKHvwr2lYxgLBXyAp2i23Cd6ZJ/dyPinGp9TUoXOj4ru1nQa/ufn9kD0mRKcTLYjBzzGbLcbIWfzoiQZoFDc8S0wKiwTklYMr/ncrbdb3dDVVLQz4/kjRV+zbKC08ekrwyyRL1Fl29nl00c/6AGztumdDpPdJu8c2pMcYYuKTnxRoyNg4kCXAljKogUfEZojBOJtmVjymShcaUsECW1/nYNSzyG6fxqgg8tuKNKQDlR7u2/ePnq9a9v3r472K39+/c/z+8FXc1qA07tduWw1rp3wndG3niaeAB3x9Tuhroxuz8AunOCd8ZtquY907wzcs1M74y9Odk7A2/N9w8g75nyb2GPpcps1Ulu+XP9A58DPLBKN1tR8DGIztYQzFPh9sBWr9npcf0wOR+qb8ySo+83TIZ+c9g6Ieig004UHrgUhJ7E2mviFEvK2L7ncMH0TyP0ou9Eb53lNH0O/Y9OhOg2p9rptm2v73TgDy5Sw3JaHCxNik4qYPeflN0M+z9nGY6ryZPV8v9TWZ0y8ZGL8taK1Y9RcNY+vbJ7K05Zo7ZUcICqON1asP7ATeD7+eQntvTa6NfrGi4JIWMW9ESd92d+1zJcvGB1Ee5SdQGKRFJyJ/nB4jUiCcRYuiBCAJLhc7ObARN40uq0GvSh3w3e9zvtrUY/cwv/H6LkPK75yqvqu8HKh4LqBfbql7UdXF/9Tnm48x9QSwMEFAACAAgAcXOQVG63eYC7AQAAigYAACoAAAB1bml2ZXJzYWwtbm8tdmlkZW8vaHRtbF9za2luX3NldHRpbmdzLmpzb26NlFFPwjAQx9/5FGS+GqJjOvAN2UxIfDCRN+NDN46x0PWatkzR+N1dB2i33ZT1hf757X+96+4+B8Pq8VJveDf8rH/X+6fmvtbAakbt4LKp8x69sLqneb6CZV4AzwV4LaQ8vfojf/0SlLEnatNk/2xttePnof1nzbh2cUlYKELThFYS2huhvVOBPxqZHbM6ZOSUOdkZg2KUojAgzEigKljNeBcP9eMm2IKxBPUPumYpNExv/Ml91Ev+Ogb3YTSfulyKhWRi/4gZjhKWbjOFO7E6xh/b5dKbvQRVXfi2LyzPtVkYKNqB4+vYj/1+UirQGo5xp9HMn92SMGcJcDehMJgEsz/QhnG3oC26zHVuTnToh+MwcGnJMuhUaR5H19G4iYnKq1PNTvADZ+Dd9CUjOduDOscK5U6ecYFSYWYr0kVDu0iUI1vlIjtw0dQukrOHtbZ930Y9MUYJqtXPV3Fll8t0itFos6LZpYfR4LTdhujiom/YnDEpDNnsuhX1kZoTnBKpuEhoknq5JA9j2pPH7l+qtJnagloi8mqY2ksCXQ0XUAuxRiswY1i6KSqtSufVHRzkydOzc2wdc/D1DVBLAwQUAAIACABxc5BUlBOzImkAAABuAAAAJQAAAHVuaXZlcnNhbC1uby12aWRlby9sb2NhbF9zZXR0aW5ncy54bWwNzDEOgzAMQNGdU1jeKe3WgcDGVpbSA1jERZEcG5GA4PZk+8PTb/szChy8pWDq8PV4IrDO5oMuDn/TUL8RUib1JKbsUA2h76pWbCb5cs4FJliFLt4mjiUyjxSLHHYRqOFTXv/AHpuuugFQSwMEFAACAAgAcnOQVKevsmcUKQAA0j4AACAAAAB1bml2ZXJzYWwtbm8tdmlkZW8vdW5pdmVyc2FsLnBuZ+17e1RTZ9ovjp3amSroaAVLSKq0VRSJqAUCIWlLK7Z8wiAqKJdoqaLVEMM1Ibe2jtJySaQqqQJJFRUVBatAuOSig8m2RNgCxQiBRLIJAdIQkpCEkJCcUGvbmXPOWt9Z5ztnnbNW/+DyZr/79z7X3/M8O8nXf4+NXvLX1//q4eGx5KPtH+z08FgIenj8CffKy+5X3rswstX9Z0H2zuj3Peq6YOPuxUsZ7+14z8Pje9arjgN/dq//cnz73mwPj5Vvzf8s+Gjnm1MeHpiMjz54bxcpTTekO/OTJlVpm9N/d021wDOA47PdsP8vHxkeHAx58627TSFpP32e2ph1Lnh3WGz/j/teoi73femO/9pl8UubDGt+2J+87Y3V/eVrELY9r/wQKrAxwcTW6d4+mpnXpqmc1FoLdgu0j3KsOdbz5ye3cMc5KJd8XuinP5Dcfz5fAK1yL14uyXD/9tnEWeDhsf/Zm5CtEOu46Fki7bOT6oI9PJJOGEmTNMPNXgl5gnZzesC9adsVw6D9/b2y5Zor1uAei/uVEApLo/B+2KoI8xKwSvMWeXjcDeaAYV1R+vRqoofHpuWQrQRCT2NCBvw8PB5JSBjoxUZ2oHOj3WkVMfqKkcLmWaFVoBc4nGFXRLRRcac/w/XP0clFwuAPuQUjEYkM7lgb0vFsVPnNeR8wY1AmokOjFK58XItzFVihat2Ce1dmCxkzhZ35QpOfbp0iGimY7um0JnVuUToUo3UUzhDfWbc2pN5eKqpoDXUU1h/DOPsJQ46KLQvd8lGmu5FKqj47gjYew8rDYgbgHimXNFyGMGJlHxJ+ru6r6E9lmy6wxdU9j4ZVEpNMaGmsLQCqomr4dImJvImjdR//dfROysL4tuKaHL0/55JAMlwpTmhtocrCOQwtT3HXVqqkAkc9XRaeSECG6h21nQIrXfUOUFrgWkS33lAQ+1RGqCCwWDsUMYepMs7uBrKpViRgDxUaSjt5QvOtTi/6JgBMHvGb3u6giYzn6lMEXpmDYZ29Cq9VoE6zk4qpnPBdz/6bR8rrcTIMn+bUucRK+p2I9bKdVOgNzp2ug21PDDBoONc1ws0UOtQict9w8D5oKmrbaABwZPEFkUNaWDd7hWFAhiJmp6Lr0tLSlB+7FewzOP75KjJlCTCzRZLtmFOZ5QFC31UydRIRbq+McwxxqcYfKuqrJKshG0B3rK3DsFXZ61+eBp2D2LbZq/H6hi0ve7DdbufPzB5lk35sDF0nK68h4IRHEaAgmpt+bdQ/y1BQUuRy3luI9AJJKE/WMt+oiDSW6SuZnPh6vcjmdin6Y1UDmbqYjdcsK0QWay8Qzoi1ZHrwlwOGu7pmdGBaZj0hhZ6L9tvMSd9U41PHwjpn+rhEYCXrP4DqbhBtetRnMKzD8zntW7l5y2uk7aoMhrFbC/tnvP1anuJIk+Y11UwzJvgQBDpavg2jcYL0x6DmMHSQvj+DS7M1XI9UprK9WSFYw4PlyUhkWl14DppXz+PiiENG06W5wSPYmgFQjOcetbVU1RTLTHuXC0A7qQ1mIrZ9rf0e7bI4mlK5tD99HgNpqlhH2TPivYLglibV3L2DbRYDDJfDY7WKvX8ynKTQ4+GFYiKxdZ3wKSv6CjRFiuzyB9fGsgneSOAVVvzSmlKsKSe+MpqjN6JV01LjDDUSxILIetNYM59uyCopn7E/OGIM19j0vd9DKMmni39Y2h68LbtECrsZjHFbemknr7RdhTgdhlYERWfxaYMoyTDxAuwWWUEkwdn5l4gpnKAH35VKf+iVmItNLDY0hQ5CbmnU3NUajdSdfAUn5BTVsZdYZIDxvnCklIJsn+sG8jKuv83WQ48VPyxtz6PVibW2LCGcC+ikOg2tMqQrNI1ldECt6gPkvcQU/exPvu74ZKERiZhX7q6I2z255IfG0etytq68REO6vEE0w2Sn/13ibdR5O/dWYgqj+TDcPR6gkYvHDiPeKpZBfFPxnPqNw2C1LAsNmPEg9uW9zNlUoJFR3zxoyenzXAUGe2YfliQ0QV2BD7RS7gLm8OsAIBcnMaOvR9nzAiaXQtOo9yFH1mWJNHh/AhyhAqmoB+NZ96JRh6pT44IJ4FrnYB7ZkBXBSQ/j5Y8arEXt6z39QFRataPyIXjOMVjSDs3kvclz2yR7oxLDmpfJqFZraIv1FvO6Lqzi7ViEOkyZR7Ms8QgqNVBTDO8kxTkSdwiWtTxxyHY/V/TBRskxWDnuMeA9ZjvJcKwq1Dw8DGQzvwiM89V4R63xAnn4Yoii6d5Qf1QIJ4hgnmTBNuBDQ5ZDkP4jkNvZvt7PtAWMt4/hIzAJEQ1yCOoe9qkhUx/GD3BCJtdFCTmqBtussVlN/iA40+Tg/dAbhPPUqTeCGWROtXQcNVqm8bkYnAdthswO6iPwzDqASE0IwPCq3clXDPHcPhzWaXZzrEb1zfyIr3hgtOgun68w94d6NG+VmAxmUoel1vSjTpoXI8l2O+hzwL89ns/BXQOavwo+HXekdIB42/Gl2xIIAdP0qB1adpd/s0lBnv6s/uiKE4fk/vQ2plSUCGeLbYmLHn4fJ8/cuCjjKyKfWjC9sxKHXl8Vx5vsf+cQG1AnXGNvq26K5KrJTWwemks6a8+LNFYiAU0U3XOU5T1CFGQdB7htGJnK1DiXchQro3CtOt1bxdEcCrcerzOP+ylf9QjakYsWWQUuummWO2erZZju4hwaUUOLXhgnoF5YhKBOTUyF8odL68nyMLTzUe+xo+RZC/WOpSGegykyKXMHmjPJSU18ob2JOmG5GNfPdHmFU60nEfwJEa+gdwg7+zqSCbarZmZOfkoceHKChXEZjyvNxa1GvnFzMjklZZsjMflW86MoxonmmkxcXXIIByqebg4e3Z4ZfYh6AL5wdawv60vxuGpK4XFYGRTrK5airpqoxiy3+2sFdfElZ9GBRdIfhkXaZstso+wtCY3vZXRYx1uB7MVSi+YLOe72uUKxwWB6vBrel8nNqso/3SY55gzMha2MijxFwmxEg2sfcOV1lMPIdJk7BNYGIeEfgtIiKbN9fax5C2jrPOPYtpOe+cBcqppBB8YieOfCqDLNgcq6yCCsDDJTUcW8YvA+mlYyjGZZst/x0qdyLY68P3uwr27mYC3fs3Bzya6Eevt47cVV6tPMdg59dry2V7eFg6DPlLFBf0WIJ8vU0e5mfHBtMXSJKvADg8fyq0KC/NNcZp5gbkJ3acbeSLhLMGCOiQ/rSoF43Wk81zLkC9pca4E3SturYT3k1rZJskUN7SwZJrkJj1VsKtb6ieXmIP8ubIf2752EIWGKu8xCrxpn1qDTmMiHcsO3uLOA1PBhAbMrLDDOm+CrKSPcpbatc8fksuJ2E/VS2M18uGBAe0Gc9NC0jwM0QQNaNhDdNwxzl92S/mZo4gdD84oaMPgCoaI+GlUZVaIkRbKkpmROPmZJhHo8+xhAJCetyEu1Pk7bZs86jKzPxwSXm+4M8OSy1RAKM6rTGlBl3LXk5IdgaVgQxmo0X5urHDCTnyryBkAznmslJlFm0Xh4eSHSS1slq/N41rNLku2pVj98tHr2fhtDP2GmSbIpJOGccQpfA6qa1+HAXo35kbY3Ap82alw2EXVU5Bk2XdYPu2N7BY/5kg8Dic7rtH+Ep3UtEFAHSEWmz7xAaQpcAbc2sdCmC5DndYEipfyoHxheN0EaLYBt5sjcPc4FGpCN3lm5cCviQFd5ui2PpbEsM/LrpL2jByX3mFrfSMvTdCQCp7vCTmstYIzei7wMqzU8JHwV/TU0pSbR9TTs7MFmMjUZ09pGnY7A+4JEDjHlLIRl/JBYOboL217FBg7ON4OQDe0Dmt1K/hTByV7KW5hDHmwp0TQ72iYLZH3SfP64rLWmU3pMnoeyn8XC2XFkzGVYuSHLeZPIHDgNoRZlCRV5Y6RMtTyIMYriSIYwPbTtttIFQcUGqmQVqLlPqnN3k4fc7Q0rTAPutNZR0kavw8lM1dEv0iUH3UduAnpvQ0d6h8OBbH2ZJhD+RVfNN9aguzv5jGa0xLTKOnImbmi+/RMT3tLTqA2RbqKzMzU+1ah3oYBBHTH4XXctbghNwxYaBoVw7EI/0bs3I/FphziWFTTbdUL+IkjYCLXQIukn8h4OX0hvtUrbjA1SbkKsXGIyTh0MLsh+FzG7ZWivc83moEK3yER4AcJX5+nmJrX3KTHhKvP++biTzE+2a5BjHasvRLXNnYdmtsTJnLw93YfRgFpCdhM3MaUBTaNEGjeza3SRRr7j6ruNNRyyOvRTRE8WGukijMDAeM9+y7LRvF1IxII4O9o46ExM1IHhmoTm6CjKrrS4fzv6IBrw6exuCUTkdhkzmGzx0sw471KJ6Q4McNeOaTL1rAh9jDygUPp7SiEvHc41mTB0vzlOaoA1snqaINQ2vOfYnsUaBZhag4dazrF7eykN9tMFsirTQTSXWFmoALa1Lfw8JmEVuLfkR58L/caykcBTRymteBcrCwbX9DMV69JY7Ww1+LZGK+1FMvJQcTJOCPIuXm6uzQEzPF0nDwQXsLG1sLgyZvsl9TpmNDs9BXhaqgqQy+kb8jiAMUBGPo8nowwZlRkcRsqTJlN9ueiHCun+3x+f/ZD0xMJxzhLjhtJiglUtMPew8ti+5rf55VmPD1ijd83O9aLDIyg6xgkxeQsH3NoVo0+/TPc4/nWJpteKQwi7/YoLcg0xHc2LrxgqC3CbtFuJigLEFoG7214P2QoK5lwmUv6miXPoXHsWbKt7nNr/tsRknuZgya0RPuYJo+vKKH+Ve3K8yTFQI2lOfdpc8t0+JL06VAO6x7H95hKNVstggMuH7l9LLHJlFpsy0As9bhe4McyLvBzg5P4fa4td2AumQ7++zMPZDuUHTvQJdP7goOPYSIoukoNgOIgfffPm+Cc3ZibzRXI/evgOHEnlWxHHGEctKSKoxmZnAYYD6Jwft2zzg5epHJfwulus43+5gWuTeD8RdK890uW56rFki4dHbzDnLd36TNPuF4vSG5vdin3LNAQe2XXOsNjjXk5JxkfVN+ZHyKvp6JjXdx90C7fJD9rbc229e7r8fNwH/Gbb7nmt/wMglW+90TGvabjk7uX4/xRk9oTBUUqgppvGqlmZwqmTyGMYawv4UXgvvGDsYq184kwcpl+wkff8AM2PkG0L1/ZotCwa3hKudLfte3rOWxrraXjT03QWHmPvBz0X5Tw/IjaSoxe5nPNWWDf+fsFki6YO/sXkEOfuC6l7WoujL5Zm/DwYX8md98Q9eEnGkaH5k24vgvbuy5+X/6f7pPInVW5ED4p7m1QfhZh9PJrIMCfi+igKE6dWeXkoglbxy3VcwMuAt2hGPEnsaVnJ5WFtZ7D9ugz6aMaphQNus3weWSklMbtnmfl8aKJ4buaSi82wsUMZszWMgUhd7nQLSJucyKIAH2n2oVthXF6+gqw5us24CDP1BZsQoxuWzlvsabubU3EzJ3HNr3vEYWwjfdrgQ+yali7VkfrqstVVCcTkr4kwXhWeFQTg18ea1jKMa4cg//nnAJbjQRBKeA8c5gd6spBOqKzBp8XNeq8bm8NS0QVVgBqkSg4YfnyCRp8iV2I6yuA1X8ug7kl0UByyKp2Y7LMEgj0NvkQBon+2y3AlnDy55ImPKJgKNVOLPvNU+Cwx5KGoUIBSt72re6kbbjNAfiB/wNUNG65lV4Z4sWQEc7Vy55UZNJ7gJS/qbeAVH3wOlSLJRqvaqBN5Z9vD0pir/aLeYLK6fZE8rLffiVAJgT8YgUlTWF496254m+JLStXVgz2oc1DLHAxXzls1rxozx61aEXI6Hc1bGJrWFX0CUsN6DIflxoyz6VRNQhIEqg2GJpsFj2qQx/sRKlgfx2iS6IrJgo/zMI0UWeiXzy2LKtUEbjtO/R7B2qTpram2LBv3ua/zF9teSeZcpT0IL45WFrB6NhbmVSYuNlu29qBWcnsNZARXrwtlXIJ1ddfV5PnOB09hNgwM/hR61aWolvYb40d8enTPOrur6qPlkmzMnap6QK4ruFCbEyTezwTNPg8NGYogVXZ4YfYKXikevDz/mGa/F4+CBrynUWfd3fq2d0u+pG5FsVhYU5na577hlVwYPH214qof35Bny1p5Yk2sN2srIAfkkmFpfNXCN3HsLoE6iZm1i6dmvdPwczgXyiM56YsBb2fw/mpSC232SMkAOuhlPCVFmOpm6TPpYWmTpf8gyUkFRzk4Dh11FsJnX45h76T6r8fUVDscpaBa/XkXaH/0cxAPThoCxwuOLsqhth8h81+khq04+srcI7c7Yf+SMf+ZxAozk5yPMjB3yRPXa1pxl2PCRXDySFmty7s1n9L1G0301dNzTfcWeqVE/mnjuIMydrGwladuep7OlQXomAv1/xWE9J/nONk7HC5lsqUTinPMjQ6Drr7RbIbt9OUtE6/iHD19urv5ct1zoCqtD2jFTmVUWIUu17mcUYHrhEhks6/lTiiY8t/0e1aDlc+tSe0hW5xeTqCz1BfMJYB7f2Uz7MwixDj9i6BxKmXGxBgSRGY81wdlJk3SDgSN84szSqYzX9zgVmj+6uLBIoPjKs8h73QZCIrLHxWxMvTQTWnnvCO/SA7mpB+fux+NFdp6qnFPXhKolU7lEOtuUOh8Tr2c2UdyxjFmgArf0MzDXypmmxiyuTBt1pb5+LxH2vMORBaWPKfP3Z0kDvLne0oydm/haKTz8AugvX0lGtvmP7b/399+CA4ibDORFV7UKWsb0DjXLXC1UGYCBqzhlZtf7I/4FA08dThwjO8pg3fq6brxxHME68zyOOFoQ01QELKQmDLZtMy3oFAvZ9j1jCbbCMNGGHJPUMdrX0jSOEFy3nW98+iTGcm6n/xEgQ9Ij1RlT8Mcp9+zjSnRTyKpybrjnVLdawWFhA2SLMocQx/lGr+hIM4HZuVqt5jrIRS8pTT6ePpXeyTZ+imqPayeOhIiIfLhtEkkQrjekyUtZbsMYu96RVCsCC1C02DsqCa/OrIAUofdjKRVEjhxfDzcW7kuCbPPD2DYGUMhQjrUwnZ5EuHkFqlb2k3h+oT5JLz3ueHmZ4UYfAQwfO22dgpdDzsfvC79A+BwV5lvoa71kU9dMBPaashijuQ1NyGBpMw4JVND2hXpWQypCh6oNcS9lLR4T5WCqNPaK60Bv5rAnUNQw94SAI12lpiKoj+T876WmXL666Qlywbs50fDaJ4yKmofZi6iPga9GRYVHuetkbc9slCraRKTUEMreuFJXQqcnMkqjmamP5MkfJd9drL1EbUhPBbBGP2qa3hACFOTD0m136SH7WPOXItUrouTR9QJBmld9hXzrLRpP7p2AMXUNIUFcf8pAA9K1pVGX3SbiMZPtWedBTLIqZ806LNX6WzbUKcogFpr5/xOg4RSDekBz690bxL8CVwRUe9oebaOHhtGb9lTAlIHstF/bo2kMbXrth1zhia5p3YcM/qaabOKL+eSmTUlGjAqWiotUjlMWw0FERw20MhuA8ncNb8PsrFkjDpsW3rJU8vtddHqpnaK5lz61iJiRSEgJSYxuwMVQloF7AqRpFe7xyFfWYvAQerIT4tt4N9cd4oKR9RrfCb9ZGmTmN9b67ThpqnrDx74/35782uQTeng5mc6zRUK6jutOTaB+hZBS6/Mbfk5sI+76+J8NZz01nzTxRPNuOATihctvLvmK604vZ5OnK+Js+MZrTzNzeeluQYOhmaiNd0Z41+2ur7AahXlv9VZmLg6yfDKNDDZktizyjqlcbVSfNP2/Fqovxn9Xx5hNkhMOIcYd8w5w3IlnZnWMJwadxUdvfUch/cJGng2O/+GkG00VHT9L60aDqUVkdGZ/Bxnvso+4QkbW4jQqbfHWM4x1u8u/mxBWeIfi//KRbKcRJ+6v6it0Frw0/dA3YSfzDLVzjo2/0xzkqhJ+nVfbYnG5ysE324N0dP0ItFEOsJOsubgrUPW6+w4xG6JNnc6HetcPtROUecy2fpWbWryIqOvYkoid1pv7HrRQs4XuVNT9SKdLjEq+JQJ6TThJjhBxdF4xkQulpY7QKrwURjW4fUNvBtRgKlOi0crP3Xfejxgnj1Hj8iDA/NLO3zOBgdSgI0IcSYX7kfwLhwyXMW1he/QT+uSSt9DyKrzUziJK/wxEipcVq4Z8nRQ20goOLmrHWodJRJnmznk823ONM3OX1WLOIQG/EE5pwMmJta7+rmiggcF5JTFj6grItK6yvwIZ1gj21CY7BLJASI9+EvTHah7JCyQdRSxjNUrniqFmko1zSWwe8QLfCH5vCHLPpZV2SRgEjnkwSaRDPVr99zn6QcGL61WEPGo/3CX2k2d7enHR3tb0m+O9l53/7cUn4z5EB0UEeuLBORNrKnR/aWmvWmAorcJMkL4ctbfCL6gIf9InAzO0+lzY1/033saoyTZJe20U9nJ6I9hC8MW5Sx+DKvRbS/FUiCy7ZVMe4j0iwGmBr2jCf9IspSlXRElsjbo8t5A1sdQ/k2+G5Dt9HClWD46VVLWT+nIL3kKe4qX3m+ljrREBsX5ngjh3BmChxa8GaZ4G6HOBAgRp9msL5FAtv5fxOkgMeN924NPfVLO6pF827ngfGNNsSp+CFYd/JlJU1JtYRPVPngvVq8moRUafxy803TkiXsQXFFTrHW7kqC0n9fwb6L16M4mA0wWwWCGx3EBvJ1SlfCCfHbfCudk//2QbR1xscTnG914OtoSW9GokcG9q5vzSSVKNH/ONkKKxDGbqhJTROrcr8plWxYRPJ+RUIog5Bb43i7t3wqBIwPa5YVqsjlIn5f4m3/mTh5oHXwx99ReMPCF/1uLgdxSjUVE7iH/3sQtc66SdJgyV9bWCqhd2ZX1WuoLMr352TmDY7o3jjBJ6q3PZRWvHmIehGzU2t9dhqXP1KRZeyvm37ypYNF+ghJPoNKY8X4MoTOD4ZwACxH0kXcgm0xpsdRCl7wUc5T6cNzQwK8i7TuI1iRNCoQwqU47n7m1hkpg7inL9aCWo7qV/BvNtr0GoTgTfuoD7vGaj+fs4TW9mPxu5G2QZFe+HStfGWfu6p14sudX3TLFJGbNMQDcriG2Cv4lHrgJTG4iM76S9YbGvTjKrEkHiMTWPDSAXFoMffIBr1Br+ReCKFoNq0a9nIU2h6eBUNbfgWEi1R5zX3Ubjeloz9X+Zo8+w01p/YvydGMVqK39Y/H/zsJd6RkTCdyBwWwwsgLraMf++BJNtZw7Rq98h/A8mVteg/b2HEz8r32E+n/gqewfkH9A/gH5B+QfkH9A/gH5B+QfkH9A/q9DDlDQWNvImcT8979586Oet3YdQMdoaz/Tz7/nd3cz54r5Z9DbBZK7Dc9HyD0gqfzJ8+c0E6vAntmfZUqKhPbuw/2MWpsxD3ADzRHZ/+kVMv+B8Yo2xIxkdEc+Q3eToqeFhiBcP/FCQKqJElof6fF4uUsIiM4b9PZUK1o+l797TkVbGWm0IgepBPjbImFRPa6AXT3kZydumhdm9+sgw/6ouEKmND8YzRUZ8r0THSde8uA/ectlp2eKQ+E3VL7ehBkv3DiH66k9zTphCLxVf6OH5Jz//DVlUW4A+aXXPdK0PS4alndDeZt1URaB8Es0Q/t/0RqmPDc5FJy605Cz1ePZa4YVMoXofDif9Ffih3p0DrXvFzwBYFrsapaA9z086klT3Zo216GJKVXA09cEpseG3VjPX4z1bJ0t5pQqwgFgzFvoo5u71tL3xqqBQJUzgHE/Xk/dIPZOJtgfbrlSY69qt3t4qss0vd684SIFeWzmBmLRLxY9flvreCs0eA0EfLjtkxGLwrlCZ3o1o2uY5gFs4sRxDVT4qudeji7Kn+2Nw9JMjd+LbBVApvDB60N1LFduaiZ6YKDtVtUN0kukkVZG1NRhPsd9HPMAmouBbOjNz+OKtfTEiIY+ycVjpr5QCsgPMw0LZs/hbImhOHuZj4IIF00jnerdWAuEJT5e9I2sw4rngxDNnqy36SqAY3VpzHZVc9gOve8bgHBupx5CNFXJ6qSEyKl7LpItx5DB5xg3U9iUvxpOfqRvyuvIa3nNGlNtL5XPYT5PXwXWgCQM63ksaxZGTj+OSjwx2o5wPlRAtuXcmZHdMbrqL4nUCHrYIME5GpFmdnYduFC9VXxE1RAzf1xlXaTotpbflOrcCeOEOme2gMg0Jtg9k/IOx0t/2gArNIdPay4Oh7sPQmbq/9VJmoXqiIhTJiGEOvVo7MSKdrLSlM6TzZ1hzN6w5pd0zxyK/hFT5Htia6zvQPQRL7I9tQDhStU06oxR6KjVmDiVL5IovOUD2pacD8NCtmbPVWCkYVofxf3EUzZ+llc9Y3M17/hAZm7zCLo4cVhbBVzoAM+PnXVpSL/E3ERTicaBvyOI6CC1RE6exYKkDkOlxQ8MPqRwlEcQhE+8EffyZo5X+nx7y5FkxhwiD/hUxIeN6Hj9FoMyN00ehH1gE2tiCD6AlkhqrYJQ9DTe3Pnh7nGKLqvDfgUv062AbN8Ow+7nhvfp1kmyNmS6BL23Ljbjro25hSlS+pWpGKvC+mT0F7Et38xh5x8yiI/AeY73c+XeDYU5EUA2ujWsIDyvpFbdW4Aa/B6yPuUR8PYZfXg9nq0M1xgG7R8mS3sBwl14ZMftGDM9QPiG1LXzM3JKEnxl1SdoBAX7smx8l0vI49k6XH5DComKJwPMX6tER7VVb0t2wxDsbs/p5irzgyOmUA0gHx2/6yCMx9oq7LxUNr5AQzyss69Py2RJtX1w4Q6Yt77tNprLLwkTCvgc2qRLJWyZq7fFmot9al+kjams4MTVtQzP3Ao1yMviq3s56fcsnDy/mvFI3ezvhS+K/o4dJ2fK5BnIQaZhUPHE6HqX2V4Obv7I8OFUk2ngSpZohYaLq2xkn0MWom/ic0TdbYoYwJm/53hVrJu1jCE48sgmZYgi07aDxwcPxy2/QkLFLeeJVzBqAicZqtnL6tCfjPThs6yzPNlBhMAU1pCKKOanES+gA8V2IU0kJhqEHVayUFleKA5924hX3T6tfPaVRaBPFoIF1lt9N35TybIK1CG/mAiurAeMc68vDOGWDzH7LVAvBm8/zdP35zrqTAN5ttXcJr+BdrbGO9NMyuS2tmjp1VbGOsA7xXA4wS5WBLV1YeuSB0erqZ8GNMoiGhhBvkOEacWi1cKlpcjA7MUPvM8Veh5ujgWcdjjviz36kO9r+aWNMv80T+JgU+/IWGdvg8w/rnel8vKrOv8BMuM1HmhpAJqo3JLpLuixkXbOGqnznyALjLSVV/AIHlpEDXlPiJCbHpYjeJ+R967GvH2O8M/pG3RYScYR2jxtDWSggeNHEH85Jvb/2vBKeuXVUki8ZA38ZKk1Y3FH3lcSKTEJJnOuqfe5iUpzJyAnrLOJxXial9YWhMVkGOPHqNMopZDWkdfcB7X43bBt/7De8aebr1m3SE2DB2VzPXVySso2hf4fFvCgm3AU9jeEhzuRsyow712EUfxGSk26k8YCNbDvh0/XyEfxNwVwcpIi1oraMbgygXN1o+gA239ThylMndBUbWn9qTofXljOqJl5+z3M3yqtCc+1VND2llsPkBWGAn2OwfAXnS1RKv2rDpg4/RuJb1WVyakrrJWNLLQyViDPoK+OnL2UESC8PaTJuZVqjWnL1JMRK2qSnS3H3AFGQQQuyvIcwzOA+ONVTJs1UpJVJHeuVsI65EmD21SWFeq57Zhz4XHLCwFpvGc7dVu0oo6taiBSU3hnZVsKB64zWvqbtHd26NGeG5WJNvpfbcFd2nP6M9cybKhuTPW6Y5SVO/iph0HRgPEO0/Z0128Fa79btgGzOIEavAJqpU3k2Xd1NKXmDSF1rQIN7e+VmTbNne45SYC+uunPsvFvGcrswJNRYIYcf5OWczf/gg+oC708UL9R1fqp7ojxfDARcTY9/GUynHFjQHuHpSDD9gnrVeBMxGjoGtXcadkGprS3hsTQ2I/ZFn8ZxnUcEtdlPH4gP2Vx1DayX2Oi6ieA+7/0GrCb+fb/sNPvn2mqorP/3V7Eh7RdVGIS+c3X63qDXUINkvWxXPiXpvmwZa0H8NV+h8kXmoceTO3Q+X+nk60kP71Dlft0E1e5PX6B9Vm9FDNPMDZhERYyOygSIMDlJKeczRtiq1n9I0uVlkeXEko0/JuP6QvVv3nU5ElcW+CasxImBVZFYi4kKa2o+TxXO4SJxqU0NsaBxciJgpp+9beGSmvExbns/jE6dNp+zfGnLQ0Lw9MmqxDuuHPRWPcrP/lON5u6SGAMaQJ1qLgz9TxofWZEgJf2XDoWcVJhWTGS/puAX2NNt0nYk3z9EVaMfFKadRygUeyd3yhoeXrHBvXBK+nYkF9IfD3U4j+Jxs52szInmyFmLVY+DKsXmW8Rhvj2IX3Ipb0ChS5bifNZ2VgzZNl6b97D4oOAuXiAK12sM3vquNJtVt/CwWix9z901bnBF0zdFxU2dwURi/QAet+3vO9TZelum4oeEn4UE4lJg3k7YeWNyu+KBuxVYSxLc0JfGpv2Cxvo2YfJtAFoJx9npJUDvLiLXfar/PqidrZV/nOu6OUBHPHtm7PP27uD6PwHm+hKuyI/d23rjsXjPrK22IV33WaFXv1uBe4Dgu9jXfXuNk5IS4yaHgDvTqIv81FLV3sddVMYrADRCHt8PZ/+My9TIu68fxCtxh+TmceqrtLObs6MI8rH93II9jyZ4azusDy3/+p8Lutr1cAbCq/rkZkVYUGigDtUrJq8kXvgbCESSeEOaHmOb/32/VKpO0hpX0WXK21d+QoqnufFmGmv4InmdBXeaaT3Wh+mUQ3nXH8bWSrP5OrwG4XfMS/CakpVr8o6qne17dKzP3kIqM11+e5yWDoZymxhTSwZw8uW1EmvO2nY6QCeLbAstUaZdyEssAhKv6fR4gWmTqicVcm5EaYvepE4imEpZLx9UEeUWhMoabphg9BdqNiRE09rnIQNdTEnfy3frnuN+d/o/LJyOhhPt+Fewpp/TEiM+6EOfcERITJFVMTRjWeGDqxJfR/4Sn5Y37RSrLtlffjZhm3TYyFC6UVrjEA6aMlv6TJUxjGOmbu86nqvi1Ccqs88Uj8xWOvnu4aObj/d7NsfN/6Sn334VSCvttv7fr6SZh3t5TqnO2X0N4UzLP1VTVWBs6d0BdbqGA0VtUR8fDlmzIdYMTb05M7Mmmtztn+uwGY068G7uqwNk+y6o2jrqeyx+dxY5bYKT5WX0h3h5Yf71fyZD6q7pLg/NTk+9A9+uZx1VaDeSOinmmtxOs/l44MRkovt3/cEsdGcDfdzN/9LZ1w6/8XNUNxsGZ6hUdv42lT9gKMPN7c7/9vtGkWwau8qgfzh9aKaRP3OuVvCwgbHjqEYnt3dX/8ryhJo79GffAxnf1LgR3bhKZ9la1sZdZtdEZX4/0EzXqrobWKLmtfA/7yPHqw7Im8dYb6Gq2zglSW8xmvsRsJelZGVW1vB7T+f82+34kWbAuG2ryOekQoO6b1PDZE1VYkuNSvna78Nmf5EedG8sPLBsWXKPYPYRtFT/Qozvbs/RDOF+Tzq5w63/d863G2LhyPcNDDRlY3T061tuC3NC57t9Pld022Bg4ZXtuuZ498MaMous+jT1RX5QlMVZckY6XJ47Kse7PUcVLc9NKHQ2/UaThzgIqQLdpqhqZ4YZK6ouXxrRqFjRqWAUA/ypwryY9l/V2csSn8X8H8cF2n+sTMqbeOp3JJR0o8txnXveFRWxzitc7DiaNMG1XmiwNRNdIs5bNNw9fSyjUeE9KkTs/pzAaUa0jRq22G958QgxT1dEZwbLcvjxEzcGxahVUDI1guswhT0AKwQuPfy56sehLLr7aGy+ivdDAKvlLC/sinKDUlR2tOs+f/YfqEG4ZwqDCUY3rligKkQT5ujivTfpH1c6OypIu2ylUXDyX0koctpx5l8WxY860lVifSaJ6tZOU0qQFqgqd0H0GEeTQGs+a9mJ/n+99/Tvvc/+wL37y/kDRxzMnzP0RKf7UZR3WuPjz6M/aDu/f1f/jdQSwMEFAACAAgAcnOQVKrfYXBeAAAAagAAACQAAAB1bml2ZXJzYWwtbm8tdmlkZW8vdW5pdmVyc2FsLnBuZy54bWwtjEkKgDAMAO+Cfyh5QEyosRVa/YzFFtxQcfm9Is5t5jCuvcZBHWHd0jx5YCRomzxzyxqOFE51vY1Q6APU7aEkJPn1TN0ePVTWIFe1ZdagYkh93D0IC2pjtFiB4l0+UEsBAgAAFAACAAgAQIAxVIhQgjc8AwAAWwkAAB0AAAAAAAAAAQAAAAAAAAAAAHVuaXZlcnNhbC1uby12aWRlby9wbGF5ZXIueG1sUEsBAgAAFAACAAgAcXOQVMqjA25sBgAAKBkAACYAAAAAAAAAAQAAAAAAdwMAAHVuaXZlcnNhbC1uby12aWRlby9jb21tb25fbWVzc2FnZXMubG5nUEsBAgAAFAACAAgAcXOQVLay98ilAAAAggEAADcAAAAAAAAAAQAAAAAAJwoAAHVuaXZlcnNhbC1uby12aWRlby9wbGF5YmFja19hbmRfbmF2aWdhdGlvbl9zZXR0aW5ncy54bWxQSwECAAAUAAIACABxc5BUSzOGii8FAABoHQAAMAAAAAAAAAABAAAAAAAhCwAAdW5pdmVyc2FsLW5vLXZpZGVvL2ZsYXNoX3B1Ymxpc2hpbmdfc2V0dGluZ3MueG1sUEsBAgAAFAACAAgAcXOQVOEXF0J/AwAA4gwAACoAAAAAAAAAAQAAAAAAnhAAAHVuaXZlcnNhbC1uby12aWRlby9mbGFzaF9za2luX3NldHRpbmdzLnhtbFBLAQIAABQAAgAIAHFzkFT65zdOKgUAAPIcAAAvAAAAAAAAAAEAAAAAAGUUAAB1bml2ZXJzYWwtbm8tdmlkZW8vaHRtbF9wdWJsaXNoaW5nX3NldHRpbmdzLnhtbFBLAQIAABQAAgAIAHFzkFRut3mAuwEAAIoGAAAqAAAAAAAAAAEAAAAAANwZAAB1bml2ZXJzYWwtbm8tdmlkZW8vaHRtbF9za2luX3NldHRpbmdzLmpzb25QSwECAAAUAAIACABxc5BUlBOzImkAAABuAAAAJQAAAAAAAAABAAAAAADfGwAAdW5pdmVyc2FsLW5vLXZpZGVvL2xvY2FsX3NldHRpbmdzLnhtbFBLAQIAABQAAgAIAHJzkFSnr7JnFCkAANI+AAAgAAAAAAAAAAAAAAAAAIscAAB1bml2ZXJzYWwtbm8tdmlkZW8vdW5pdmVyc2FsLnBuZ1BLAQIAABQAAgAIAHJzkFSq32FwXgAAAGoAAAAkAAAAAAAAAAEAAAAAAN1FAAB1bml2ZXJzYWwtbm8tdmlkZW8vdW5pdmVyc2FsLnBuZy54bWxQSwUGAAAAAAoACgBiAwAAfUYAAAAA"/>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GENSWF_SLIDE_UID" val="{D90D49FB-AA3F-46D5-B87E-A637BBD3769D}:263"/>
</p:tagLst>
</file>

<file path=ppt/tags/tag11.xml><?xml version="1.0" encoding="utf-8"?>
<p:tagLst xmlns:a="http://schemas.openxmlformats.org/drawingml/2006/main" xmlns:r="http://schemas.openxmlformats.org/officeDocument/2006/relationships" xmlns:p="http://schemas.openxmlformats.org/presentationml/2006/main">
  <p:tag name="GENSWF_SLIDE_UID" val="{FB1E6418-548B-4A13-8BF6-2B8D9155C1D2}:264"/>
</p:tagLst>
</file>

<file path=ppt/tags/tag12.xml><?xml version="1.0" encoding="utf-8"?>
<p:tagLst xmlns:a="http://schemas.openxmlformats.org/drawingml/2006/main" xmlns:r="http://schemas.openxmlformats.org/officeDocument/2006/relationships" xmlns:p="http://schemas.openxmlformats.org/presentationml/2006/main">
  <p:tag name="GENSWF_SLIDE_UID" val="{4C774B03-CFC6-46BC-91EC-2C0761C65028}:265"/>
</p:tagLst>
</file>

<file path=ppt/tags/tag13.xml><?xml version="1.0" encoding="utf-8"?>
<p:tagLst xmlns:a="http://schemas.openxmlformats.org/drawingml/2006/main" xmlns:r="http://schemas.openxmlformats.org/officeDocument/2006/relationships" xmlns:p="http://schemas.openxmlformats.org/presentationml/2006/main">
  <p:tag name="GENSWF_SLIDE_UID" val="{50BE374F-A7BF-4A97-8A13-2D85B0C34ADD}:268"/>
</p:tagLst>
</file>

<file path=ppt/tags/tag14.xml><?xml version="1.0" encoding="utf-8"?>
<p:tagLst xmlns:a="http://schemas.openxmlformats.org/drawingml/2006/main" xmlns:r="http://schemas.openxmlformats.org/officeDocument/2006/relationships" xmlns:p="http://schemas.openxmlformats.org/presentationml/2006/main">
  <p:tag name="GENSWF_SLIDE_UID" val="{66CF7469-8F19-4010-BAB3-51D56C0C2650}:266"/>
</p:tagLst>
</file>

<file path=ppt/tags/tag15.xml><?xml version="1.0" encoding="utf-8"?>
<p:tagLst xmlns:a="http://schemas.openxmlformats.org/drawingml/2006/main" xmlns:r="http://schemas.openxmlformats.org/officeDocument/2006/relationships" xmlns:p="http://schemas.openxmlformats.org/presentationml/2006/main">
  <p:tag name="GENSWF_SLIDE_UID" val="{678D385A-F7F7-456C-A1C9-3F6707B5229C}:267"/>
</p:tagLst>
</file>

<file path=ppt/tags/tag16.xml><?xml version="1.0" encoding="utf-8"?>
<p:tagLst xmlns:a="http://schemas.openxmlformats.org/drawingml/2006/main" xmlns:r="http://schemas.openxmlformats.org/officeDocument/2006/relationships" xmlns:p="http://schemas.openxmlformats.org/presentationml/2006/main">
  <p:tag name="GENSWF_SLIDE_UID" val="{C1DD2513-7770-4D10-8AFD-D3FC3880A056}:271"/>
</p:tagLst>
</file>

<file path=ppt/tags/tag17.xml><?xml version="1.0" encoding="utf-8"?>
<p:tagLst xmlns:a="http://schemas.openxmlformats.org/drawingml/2006/main" xmlns:r="http://schemas.openxmlformats.org/officeDocument/2006/relationships" xmlns:p="http://schemas.openxmlformats.org/presentationml/2006/main">
  <p:tag name="GENSWF_SLIDE_UID" val="{759D3E42-24D9-4110-9D6E-3B99FEA66A32}:269"/>
</p:tagLst>
</file>

<file path=ppt/tags/tag18.xml><?xml version="1.0" encoding="utf-8"?>
<p:tagLst xmlns:a="http://schemas.openxmlformats.org/drawingml/2006/main" xmlns:r="http://schemas.openxmlformats.org/officeDocument/2006/relationships" xmlns:p="http://schemas.openxmlformats.org/presentationml/2006/main">
  <p:tag name="GENSWF_SLIDE_UID" val="{CC2E8A48-8307-4E7F-835E-7578B1EF36A3}:257"/>
</p:tagLst>
</file>

<file path=ppt/tags/tag19.xml><?xml version="1.0" encoding="utf-8"?>
<p:tagLst xmlns:a="http://schemas.openxmlformats.org/drawingml/2006/main" xmlns:r="http://schemas.openxmlformats.org/officeDocument/2006/relationships" xmlns:p="http://schemas.openxmlformats.org/presentationml/2006/main">
  <p:tag name="GENSWF_SLIDE_UID" val="{1C53E63F-7082-4832-BBCB-C5A1D7D73086}:275"/>
</p:tagLst>
</file>

<file path=ppt/tags/tag2.xml><?xml version="1.0" encoding="utf-8"?>
<p:tagLst xmlns:a="http://schemas.openxmlformats.org/drawingml/2006/main" xmlns:r="http://schemas.openxmlformats.org/officeDocument/2006/relationships" xmlns:p="http://schemas.openxmlformats.org/presentationml/2006/main">
  <p:tag name="GENSWF_SLIDE_UID" val="{B8AFF54F-B76B-4012-8181-3BFBA6532927}:256"/>
</p:tagLst>
</file>

<file path=ppt/tags/tag20.xml><?xml version="1.0" encoding="utf-8"?>
<p:tagLst xmlns:a="http://schemas.openxmlformats.org/drawingml/2006/main" xmlns:r="http://schemas.openxmlformats.org/officeDocument/2006/relationships" xmlns:p="http://schemas.openxmlformats.org/presentationml/2006/main">
  <p:tag name="GENSWF_SLIDE_UID" val="{331A7F44-55DD-4A45-9AE3-ED213D11E006}:273"/>
</p:tagLst>
</file>

<file path=ppt/tags/tag21.xml><?xml version="1.0" encoding="utf-8"?>
<p:tagLst xmlns:a="http://schemas.openxmlformats.org/drawingml/2006/main" xmlns:r="http://schemas.openxmlformats.org/officeDocument/2006/relationships" xmlns:p="http://schemas.openxmlformats.org/presentationml/2006/main">
  <p:tag name="GENSWF_SLIDE_UID" val="{EF436FEC-239D-41F1-9018-FDEC988FC6C2}:274"/>
</p:tagLst>
</file>

<file path=ppt/tags/tag3.xml><?xml version="1.0" encoding="utf-8"?>
<p:tagLst xmlns:a="http://schemas.openxmlformats.org/drawingml/2006/main" xmlns:r="http://schemas.openxmlformats.org/officeDocument/2006/relationships" xmlns:p="http://schemas.openxmlformats.org/presentationml/2006/main">
  <p:tag name="GENSWF_SLIDE_UID" val="{AC172977-D372-4398-847F-4E788F28447E}:272"/>
</p:tagLst>
</file>

<file path=ppt/tags/tag4.xml><?xml version="1.0" encoding="utf-8"?>
<p:tagLst xmlns:a="http://schemas.openxmlformats.org/drawingml/2006/main" xmlns:r="http://schemas.openxmlformats.org/officeDocument/2006/relationships" xmlns:p="http://schemas.openxmlformats.org/presentationml/2006/main">
  <p:tag name="GENSWF_SLIDE_UID" val="{A2B88DF8-C5E2-437C-8B28-724C61569B61}:258"/>
</p:tagLst>
</file>

<file path=ppt/tags/tag5.xml><?xml version="1.0" encoding="utf-8"?>
<p:tagLst xmlns:a="http://schemas.openxmlformats.org/drawingml/2006/main" xmlns:r="http://schemas.openxmlformats.org/officeDocument/2006/relationships" xmlns:p="http://schemas.openxmlformats.org/presentationml/2006/main">
  <p:tag name="GENSWF_SLIDE_UID" val="{23602F58-F575-428F-9796-31B6DA8B5E17}:259"/>
</p:tagLst>
</file>

<file path=ppt/tags/tag6.xml><?xml version="1.0" encoding="utf-8"?>
<p:tagLst xmlns:a="http://schemas.openxmlformats.org/drawingml/2006/main" xmlns:r="http://schemas.openxmlformats.org/officeDocument/2006/relationships" xmlns:p="http://schemas.openxmlformats.org/presentationml/2006/main">
  <p:tag name="GENSWF_SLIDE_UID" val="{5A2F9517-8C93-42EC-8C43-D6909A6215F5}:276"/>
</p:tagLst>
</file>

<file path=ppt/tags/tag7.xml><?xml version="1.0" encoding="utf-8"?>
<p:tagLst xmlns:a="http://schemas.openxmlformats.org/drawingml/2006/main" xmlns:r="http://schemas.openxmlformats.org/officeDocument/2006/relationships" xmlns:p="http://schemas.openxmlformats.org/presentationml/2006/main">
  <p:tag name="GENSWF_SLIDE_UID" val="{184B7384-607A-4B59-B5A4-65147AD0D247}:260"/>
</p:tagLst>
</file>

<file path=ppt/tags/tag8.xml><?xml version="1.0" encoding="utf-8"?>
<p:tagLst xmlns:a="http://schemas.openxmlformats.org/drawingml/2006/main" xmlns:r="http://schemas.openxmlformats.org/officeDocument/2006/relationships" xmlns:p="http://schemas.openxmlformats.org/presentationml/2006/main">
  <p:tag name="GENSWF_SLIDE_UID" val="{4FD08445-B349-4FCD-A9F3-F22F6522FD89}:261"/>
</p:tagLst>
</file>

<file path=ppt/tags/tag9.xml><?xml version="1.0" encoding="utf-8"?>
<p:tagLst xmlns:a="http://schemas.openxmlformats.org/drawingml/2006/main" xmlns:r="http://schemas.openxmlformats.org/officeDocument/2006/relationships" xmlns:p="http://schemas.openxmlformats.org/presentationml/2006/main">
  <p:tag name="GENSWF_SLIDE_UID" val="{68C5B58A-A2AB-4190-9549-96E1EC0FF6CD}:26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Notes xmlns="0176d039-9f6e-4c76-a656-14e1187b0a7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D8CD1954D8C54F83DB91549AA8A72A" ma:contentTypeVersion="14" ma:contentTypeDescription="Create a new document." ma:contentTypeScope="" ma:versionID="297ae87818690f8729d322bd90e85125">
  <xsd:schema xmlns:xsd="http://www.w3.org/2001/XMLSchema" xmlns:xs="http://www.w3.org/2001/XMLSchema" xmlns:p="http://schemas.microsoft.com/office/2006/metadata/properties" xmlns:ns2="0176d039-9f6e-4c76-a656-14e1187b0a75" xmlns:ns3="b517a48c-3605-487e-ada2-569ad1af5728" targetNamespace="http://schemas.microsoft.com/office/2006/metadata/properties" ma:root="true" ma:fieldsID="f0782a1e8f945cd2bb442dd8c9b2d689" ns2:_="" ns3:_="">
    <xsd:import namespace="0176d039-9f6e-4c76-a656-14e1187b0a75"/>
    <xsd:import namespace="b517a48c-3605-487e-ada2-569ad1af572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2:MediaServiceOCR" minOccurs="0"/>
                <xsd:element ref="ns2:Not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76d039-9f6e-4c76-a656-14e1187b0a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Notes" ma:index="20" nillable="true" ma:displayName="Notes" ma:format="Dropdown" ma:internalName="Notes">
      <xsd:simpleType>
        <xsd:restriction base="dms:Text">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517a48c-3605-487e-ada2-569ad1af572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4A245E-50D0-4799-A605-E528945C5462}">
  <ds:schemaRefs>
    <ds:schemaRef ds:uri="http://schemas.microsoft.com/sharepoint/v3/contenttype/forms"/>
  </ds:schemaRefs>
</ds:datastoreItem>
</file>

<file path=customXml/itemProps2.xml><?xml version="1.0" encoding="utf-8"?>
<ds:datastoreItem xmlns:ds="http://schemas.openxmlformats.org/officeDocument/2006/customXml" ds:itemID="{4C081DAB-DDF6-446E-AE0F-14B09319FCFC}">
  <ds:schemaRefs>
    <ds:schemaRef ds:uri="http://schemas.microsoft.com/office/2006/metadata/properties"/>
    <ds:schemaRef ds:uri="http://schemas.microsoft.com/office/infopath/2007/PartnerControls"/>
    <ds:schemaRef ds:uri="0176d039-9f6e-4c76-a656-14e1187b0a75"/>
  </ds:schemaRefs>
</ds:datastoreItem>
</file>

<file path=customXml/itemProps3.xml><?xml version="1.0" encoding="utf-8"?>
<ds:datastoreItem xmlns:ds="http://schemas.openxmlformats.org/officeDocument/2006/customXml" ds:itemID="{DA0374D4-F1B9-4966-9C51-58109190EC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76d039-9f6e-4c76-a656-14e1187b0a75"/>
    <ds:schemaRef ds:uri="b517a48c-3605-487e-ada2-569ad1af57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1452</TotalTime>
  <Words>1513</Words>
  <Application>Microsoft Office PowerPoint</Application>
  <PresentationFormat>Widescreen</PresentationFormat>
  <Paragraphs>140</Paragraphs>
  <Slides>20</Slides>
  <Notes>20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Algerian</vt:lpstr>
      <vt:lpstr>Amatic SC</vt:lpstr>
      <vt:lpstr>Arial</vt:lpstr>
      <vt:lpstr>Calibri</vt:lpstr>
      <vt:lpstr>Calibri   </vt:lpstr>
      <vt:lpstr>Calibri Light</vt:lpstr>
      <vt:lpstr>Office Theme</vt:lpstr>
      <vt:lpstr>1_Office Theme</vt:lpstr>
      <vt:lpstr>Week 6 Distress Tolerance: Introduction to Crisis Survival skills and “ACCEPTS”</vt:lpstr>
      <vt:lpstr>Learning Outcomes: </vt:lpstr>
      <vt:lpstr>Mindfulness exercise - observing a coin</vt:lpstr>
      <vt:lpstr>Homework review</vt:lpstr>
      <vt:lpstr>Today we’re starting a new module of the programme.  We’re starting Distress Tolerance skills.</vt:lpstr>
      <vt:lpstr>Distress Tolerance:  Why bother coping with painful feelings and urges?</vt:lpstr>
      <vt:lpstr>Distress Tolerance:  Why bother coping with painful feelings and urges?</vt:lpstr>
      <vt:lpstr>Types of Distress Tolerance skills</vt:lpstr>
      <vt:lpstr>What is a crisis?</vt:lpstr>
      <vt:lpstr>Crisis situations</vt:lpstr>
      <vt:lpstr>The Emotional Thermometer - task</vt:lpstr>
      <vt:lpstr>What does it mean to distract?</vt:lpstr>
      <vt:lpstr>Distracting yourself</vt:lpstr>
      <vt:lpstr>Distract with Wise mind ACCEPTS </vt:lpstr>
      <vt:lpstr>Can you remember what ACCEPTS stands for? Practice saying the constituent words aloud with your partner.</vt:lpstr>
      <vt:lpstr>PowerPoint Presentation</vt:lpstr>
      <vt:lpstr>Main points</vt:lpstr>
      <vt:lpstr>PowerPoint Presentation</vt:lpstr>
      <vt:lpstr>Learning Outcomes Review: </vt:lpstr>
      <vt:lpstr>PLENARY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6 PPT Crisis Survival skills and ACCEPTS</dc:title>
  <dc:creator>Rosalind Keefe</dc:creator>
  <cp:lastModifiedBy>Shabnum Hasan</cp:lastModifiedBy>
  <cp:revision>149</cp:revision>
  <dcterms:created xsi:type="dcterms:W3CDTF">2019-07-15T15:12:13Z</dcterms:created>
  <dcterms:modified xsi:type="dcterms:W3CDTF">2022-06-03T15:45:39Z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0x01010058D8CD1954D8C54F83DB91549AA8A72A</vt:lpwstr>
  </property>
</Properties>
</file>