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27"/>
  </p:notesMasterIdLst>
  <p:sldIdLst>
    <p:sldId id="257" r:id="rId6"/>
    <p:sldId id="276" r:id="rId7"/>
    <p:sldId id="259" r:id="rId8"/>
    <p:sldId id="288" r:id="rId9"/>
    <p:sldId id="261" r:id="rId10"/>
    <p:sldId id="262" r:id="rId11"/>
    <p:sldId id="263" r:id="rId12"/>
    <p:sldId id="265" r:id="rId13"/>
    <p:sldId id="264" r:id="rId14"/>
    <p:sldId id="279" r:id="rId15"/>
    <p:sldId id="266" r:id="rId16"/>
    <p:sldId id="267" r:id="rId17"/>
    <p:sldId id="268" r:id="rId18"/>
    <p:sldId id="269" r:id="rId19"/>
    <p:sldId id="270" r:id="rId20"/>
    <p:sldId id="272" r:id="rId21"/>
    <p:sldId id="258" r:id="rId22"/>
    <p:sldId id="273" r:id="rId23"/>
    <p:sldId id="275" r:id="rId24"/>
    <p:sldId id="277" r:id="rId25"/>
    <p:sldId id="287" r:id="rId26"/>
  </p:sldIdLst>
  <p:sldSz cx="12192000" cy="6858000"/>
  <p:notesSz cx="6858000" cy="9144000"/>
  <p:custDataLst>
    <p:tags r:id="rId2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3399"/>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197" autoAdjust="0"/>
    <p:restoredTop sz="93557" autoAdjust="0"/>
  </p:normalViewPr>
  <p:slideViewPr>
    <p:cSldViewPr snapToGrid="0">
      <p:cViewPr varScale="1">
        <p:scale>
          <a:sx n="72" d="100"/>
          <a:sy n="72" d="100"/>
        </p:scale>
        <p:origin x="156"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ags" Target="tags/tag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02E4DE-FB77-4A98-964D-6B312D98AE69}" type="datetimeFigureOut">
              <a:rPr lang="en-US" smtClean="0"/>
              <a:t>6/3/2022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A67712-DD56-4359-A66A-B58412FD1945}" type="slidenum">
              <a:rPr lang="en-US" smtClean="0"/>
              <a:t>‹#›</a:t>
            </a:fld>
            <a:endParaRPr lang="en-US" dirty="0"/>
          </a:p>
        </p:txBody>
      </p:sp>
    </p:spTree>
    <p:extLst>
      <p:ext uri="{BB962C8B-B14F-4D97-AF65-F5344CB8AC3E}">
        <p14:creationId xmlns:p14="http://schemas.microsoft.com/office/powerpoint/2010/main" val="14336488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A67712-DD56-4359-A66A-B58412FD1945}" type="slidenum">
              <a:rPr lang="en-US" smtClean="0"/>
              <a:t>1</a:t>
            </a:fld>
            <a:endParaRPr lang="en-US" dirty="0"/>
          </a:p>
        </p:txBody>
      </p:sp>
    </p:spTree>
    <p:extLst>
      <p:ext uri="{BB962C8B-B14F-4D97-AF65-F5344CB8AC3E}">
        <p14:creationId xmlns:p14="http://schemas.microsoft.com/office/powerpoint/2010/main" val="24804645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A67712-DD56-4359-A66A-B58412FD1945}" type="slidenum">
              <a:rPr lang="en-US" smtClean="0"/>
              <a:t>10</a:t>
            </a:fld>
            <a:endParaRPr lang="en-US" dirty="0"/>
          </a:p>
        </p:txBody>
      </p:sp>
    </p:spTree>
    <p:extLst>
      <p:ext uri="{BB962C8B-B14F-4D97-AF65-F5344CB8AC3E}">
        <p14:creationId xmlns:p14="http://schemas.microsoft.com/office/powerpoint/2010/main" val="8320677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A67712-DD56-4359-A66A-B58412FD1945}" type="slidenum">
              <a:rPr lang="en-US" smtClean="0"/>
              <a:t>11</a:t>
            </a:fld>
            <a:endParaRPr lang="en-US" dirty="0"/>
          </a:p>
        </p:txBody>
      </p:sp>
    </p:spTree>
    <p:extLst>
      <p:ext uri="{BB962C8B-B14F-4D97-AF65-F5344CB8AC3E}">
        <p14:creationId xmlns:p14="http://schemas.microsoft.com/office/powerpoint/2010/main" val="30150223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A67712-DD56-4359-A66A-B58412FD1945}" type="slidenum">
              <a:rPr lang="en-US" smtClean="0"/>
              <a:t>12</a:t>
            </a:fld>
            <a:endParaRPr lang="en-US" dirty="0"/>
          </a:p>
        </p:txBody>
      </p:sp>
    </p:spTree>
    <p:extLst>
      <p:ext uri="{BB962C8B-B14F-4D97-AF65-F5344CB8AC3E}">
        <p14:creationId xmlns:p14="http://schemas.microsoft.com/office/powerpoint/2010/main" val="11086826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A67712-DD56-4359-A66A-B58412FD1945}" type="slidenum">
              <a:rPr lang="en-US" smtClean="0"/>
              <a:t>13</a:t>
            </a:fld>
            <a:endParaRPr lang="en-US" dirty="0"/>
          </a:p>
        </p:txBody>
      </p:sp>
    </p:spTree>
    <p:extLst>
      <p:ext uri="{BB962C8B-B14F-4D97-AF65-F5344CB8AC3E}">
        <p14:creationId xmlns:p14="http://schemas.microsoft.com/office/powerpoint/2010/main" val="23127040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A67712-DD56-4359-A66A-B58412FD1945}" type="slidenum">
              <a:rPr lang="en-US" smtClean="0"/>
              <a:t>14</a:t>
            </a:fld>
            <a:endParaRPr lang="en-US" dirty="0"/>
          </a:p>
        </p:txBody>
      </p:sp>
    </p:spTree>
    <p:extLst>
      <p:ext uri="{BB962C8B-B14F-4D97-AF65-F5344CB8AC3E}">
        <p14:creationId xmlns:p14="http://schemas.microsoft.com/office/powerpoint/2010/main" val="36899721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A67712-DD56-4359-A66A-B58412FD1945}" type="slidenum">
              <a:rPr lang="en-US" smtClean="0"/>
              <a:t>15</a:t>
            </a:fld>
            <a:endParaRPr lang="en-US" dirty="0"/>
          </a:p>
        </p:txBody>
      </p:sp>
    </p:spTree>
    <p:extLst>
      <p:ext uri="{BB962C8B-B14F-4D97-AF65-F5344CB8AC3E}">
        <p14:creationId xmlns:p14="http://schemas.microsoft.com/office/powerpoint/2010/main" val="264414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A67712-DD56-4359-A66A-B58412FD1945}" type="slidenum">
              <a:rPr lang="en-US" smtClean="0"/>
              <a:t>16</a:t>
            </a:fld>
            <a:endParaRPr lang="en-US" dirty="0"/>
          </a:p>
        </p:txBody>
      </p:sp>
    </p:spTree>
    <p:extLst>
      <p:ext uri="{BB962C8B-B14F-4D97-AF65-F5344CB8AC3E}">
        <p14:creationId xmlns:p14="http://schemas.microsoft.com/office/powerpoint/2010/main" val="32907303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A67712-DD56-4359-A66A-B58412FD1945}" type="slidenum">
              <a:rPr lang="en-US" smtClean="0"/>
              <a:t>17</a:t>
            </a:fld>
            <a:endParaRPr lang="en-US" dirty="0"/>
          </a:p>
        </p:txBody>
      </p:sp>
    </p:spTree>
    <p:extLst>
      <p:ext uri="{BB962C8B-B14F-4D97-AF65-F5344CB8AC3E}">
        <p14:creationId xmlns:p14="http://schemas.microsoft.com/office/powerpoint/2010/main" val="9715266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A67712-DD56-4359-A66A-B58412FD1945}" type="slidenum">
              <a:rPr lang="en-US" smtClean="0"/>
              <a:t>18</a:t>
            </a:fld>
            <a:endParaRPr lang="en-US" dirty="0"/>
          </a:p>
        </p:txBody>
      </p:sp>
    </p:spTree>
    <p:extLst>
      <p:ext uri="{BB962C8B-B14F-4D97-AF65-F5344CB8AC3E}">
        <p14:creationId xmlns:p14="http://schemas.microsoft.com/office/powerpoint/2010/main" val="23750305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A67712-DD56-4359-A66A-B58412FD1945}" type="slidenum">
              <a:rPr lang="en-US" smtClean="0"/>
              <a:t>19</a:t>
            </a:fld>
            <a:endParaRPr lang="en-US" dirty="0"/>
          </a:p>
        </p:txBody>
      </p:sp>
    </p:spTree>
    <p:extLst>
      <p:ext uri="{BB962C8B-B14F-4D97-AF65-F5344CB8AC3E}">
        <p14:creationId xmlns:p14="http://schemas.microsoft.com/office/powerpoint/2010/main" val="9967798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A67712-DD56-4359-A66A-B58412FD1945}" type="slidenum">
              <a:rPr lang="en-US" smtClean="0"/>
              <a:t>2</a:t>
            </a:fld>
            <a:endParaRPr lang="en-US" dirty="0"/>
          </a:p>
        </p:txBody>
      </p:sp>
    </p:spTree>
    <p:extLst>
      <p:ext uri="{BB962C8B-B14F-4D97-AF65-F5344CB8AC3E}">
        <p14:creationId xmlns:p14="http://schemas.microsoft.com/office/powerpoint/2010/main" val="37863533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A67712-DD56-4359-A66A-B58412FD1945}" type="slidenum">
              <a:rPr lang="en-US" smtClean="0"/>
              <a:t>20</a:t>
            </a:fld>
            <a:endParaRPr lang="en-US" dirty="0"/>
          </a:p>
        </p:txBody>
      </p:sp>
    </p:spTree>
    <p:extLst>
      <p:ext uri="{BB962C8B-B14F-4D97-AF65-F5344CB8AC3E}">
        <p14:creationId xmlns:p14="http://schemas.microsoft.com/office/powerpoint/2010/main" val="923628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8BD8E7-1312-41F3-99C4-6DA5AF89196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2680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A67712-DD56-4359-A66A-B58412FD1945}" type="slidenum">
              <a:rPr lang="en-US" smtClean="0"/>
              <a:t>3</a:t>
            </a:fld>
            <a:endParaRPr lang="en-US" dirty="0"/>
          </a:p>
        </p:txBody>
      </p:sp>
    </p:spTree>
    <p:extLst>
      <p:ext uri="{BB962C8B-B14F-4D97-AF65-F5344CB8AC3E}">
        <p14:creationId xmlns:p14="http://schemas.microsoft.com/office/powerpoint/2010/main" val="7805308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B71910-3B82-420A-95E9-C8B9B80A648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67040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A67712-DD56-4359-A66A-B58412FD1945}" type="slidenum">
              <a:rPr lang="en-US" smtClean="0"/>
              <a:t>5</a:t>
            </a:fld>
            <a:endParaRPr lang="en-US" dirty="0"/>
          </a:p>
        </p:txBody>
      </p:sp>
    </p:spTree>
    <p:extLst>
      <p:ext uri="{BB962C8B-B14F-4D97-AF65-F5344CB8AC3E}">
        <p14:creationId xmlns:p14="http://schemas.microsoft.com/office/powerpoint/2010/main" val="451363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A67712-DD56-4359-A66A-B58412FD1945}" type="slidenum">
              <a:rPr lang="en-US" smtClean="0"/>
              <a:t>6</a:t>
            </a:fld>
            <a:endParaRPr lang="en-US" dirty="0"/>
          </a:p>
        </p:txBody>
      </p:sp>
    </p:spTree>
    <p:extLst>
      <p:ext uri="{BB962C8B-B14F-4D97-AF65-F5344CB8AC3E}">
        <p14:creationId xmlns:p14="http://schemas.microsoft.com/office/powerpoint/2010/main" val="26375483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A67712-DD56-4359-A66A-B58412FD1945}" type="slidenum">
              <a:rPr lang="en-US" smtClean="0"/>
              <a:t>7</a:t>
            </a:fld>
            <a:endParaRPr lang="en-US" dirty="0"/>
          </a:p>
        </p:txBody>
      </p:sp>
    </p:spTree>
    <p:extLst>
      <p:ext uri="{BB962C8B-B14F-4D97-AF65-F5344CB8AC3E}">
        <p14:creationId xmlns:p14="http://schemas.microsoft.com/office/powerpoint/2010/main" val="42111465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Students will hopefully give some examples relating to feeling fearful, heart increasing, breathing increasing, wanting to run, feeling shaky. All of these are effects of the sympathetic nervous system which is responsible for making sure the body can protect itself through either preparing the body for ‘fighting’ i.e. increasing oxygen in the body through breathing rate increases + Heart rate increases. Slowing digestion because it is not needed when you are running from a lion, dilating pupils so that you can absorb more light and hopefully see better! The opposite is true for the parasympathetic system. This helps the body recover from the fight or flight state.</a:t>
            </a:r>
          </a:p>
        </p:txBody>
      </p:sp>
      <p:sp>
        <p:nvSpPr>
          <p:cNvPr id="4" name="Slide Number Placeholder 3"/>
          <p:cNvSpPr>
            <a:spLocks noGrp="1"/>
          </p:cNvSpPr>
          <p:nvPr>
            <p:ph type="sldNum" sz="quarter" idx="5"/>
          </p:nvPr>
        </p:nvSpPr>
        <p:spPr/>
        <p:txBody>
          <a:bodyPr/>
          <a:lstStyle/>
          <a:p>
            <a:fld id="{88A67712-DD56-4359-A66A-B58412FD1945}" type="slidenum">
              <a:rPr lang="en-US" smtClean="0"/>
              <a:t>8</a:t>
            </a:fld>
            <a:endParaRPr lang="en-US" dirty="0"/>
          </a:p>
        </p:txBody>
      </p:sp>
    </p:spTree>
    <p:extLst>
      <p:ext uri="{BB962C8B-B14F-4D97-AF65-F5344CB8AC3E}">
        <p14:creationId xmlns:p14="http://schemas.microsoft.com/office/powerpoint/2010/main" val="39663682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A67712-DD56-4359-A66A-B58412FD1945}" type="slidenum">
              <a:rPr lang="en-US" smtClean="0"/>
              <a:t>9</a:t>
            </a:fld>
            <a:endParaRPr lang="en-US" dirty="0"/>
          </a:p>
        </p:txBody>
      </p:sp>
    </p:spTree>
    <p:extLst>
      <p:ext uri="{BB962C8B-B14F-4D97-AF65-F5344CB8AC3E}">
        <p14:creationId xmlns:p14="http://schemas.microsoft.com/office/powerpoint/2010/main" val="23160278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EFB14-5229-4095-9461-91B8A5E883E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6D0DB73-2DE0-480E-9ACA-3C492C7F313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AD46A85-C0C3-4AF3-A87C-29323E1AAC63}"/>
              </a:ext>
            </a:extLst>
          </p:cNvPr>
          <p:cNvSpPr>
            <a:spLocks noGrp="1"/>
          </p:cNvSpPr>
          <p:nvPr>
            <p:ph type="dt" sz="half" idx="10"/>
          </p:nvPr>
        </p:nvSpPr>
        <p:spPr/>
        <p:txBody>
          <a:bodyPr/>
          <a:lstStyle/>
          <a:p>
            <a:fld id="{9485F215-8D1D-44B3-8672-5A82BB1B618C}" type="datetimeFigureOut">
              <a:rPr lang="en-US" smtClean="0"/>
              <a:t>6/3/2022</a:t>
            </a:fld>
            <a:endParaRPr lang="en-US" dirty="0"/>
          </a:p>
        </p:txBody>
      </p:sp>
      <p:sp>
        <p:nvSpPr>
          <p:cNvPr id="5" name="Footer Placeholder 4">
            <a:extLst>
              <a:ext uri="{FF2B5EF4-FFF2-40B4-BE49-F238E27FC236}">
                <a16:creationId xmlns:a16="http://schemas.microsoft.com/office/drawing/2014/main" id="{5D1CD249-8EDE-4237-8E13-6994D4B22C1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1CEB5C5-B6D2-45AE-B65F-A9951968B2C0}"/>
              </a:ext>
            </a:extLst>
          </p:cNvPr>
          <p:cNvSpPr>
            <a:spLocks noGrp="1"/>
          </p:cNvSpPr>
          <p:nvPr>
            <p:ph type="sldNum" sz="quarter" idx="12"/>
          </p:nvPr>
        </p:nvSpPr>
        <p:spPr/>
        <p:txBody>
          <a:bodyPr/>
          <a:lstStyle/>
          <a:p>
            <a:fld id="{2C99518D-BF94-4C38-A831-08E2CC485CDF}" type="slidenum">
              <a:rPr lang="en-US" smtClean="0"/>
              <a:t>‹#›</a:t>
            </a:fld>
            <a:endParaRPr lang="en-US" dirty="0"/>
          </a:p>
        </p:txBody>
      </p:sp>
    </p:spTree>
    <p:extLst>
      <p:ext uri="{BB962C8B-B14F-4D97-AF65-F5344CB8AC3E}">
        <p14:creationId xmlns:p14="http://schemas.microsoft.com/office/powerpoint/2010/main" val="22014278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7FCA-2BFB-4174-9048-0F53180951C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597987D-FACA-4C0A-B43D-BEE2824DB85F}"/>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0D5865-B378-4799-B13E-3B279CBFC3EE}"/>
              </a:ext>
            </a:extLst>
          </p:cNvPr>
          <p:cNvSpPr>
            <a:spLocks noGrp="1"/>
          </p:cNvSpPr>
          <p:nvPr>
            <p:ph type="dt" sz="half" idx="10"/>
          </p:nvPr>
        </p:nvSpPr>
        <p:spPr/>
        <p:txBody>
          <a:bodyPr/>
          <a:lstStyle/>
          <a:p>
            <a:fld id="{9485F215-8D1D-44B3-8672-5A82BB1B618C}" type="datetimeFigureOut">
              <a:rPr lang="en-US" smtClean="0"/>
              <a:t>6/3/2022</a:t>
            </a:fld>
            <a:endParaRPr lang="en-US" dirty="0"/>
          </a:p>
        </p:txBody>
      </p:sp>
      <p:sp>
        <p:nvSpPr>
          <p:cNvPr id="5" name="Footer Placeholder 4">
            <a:extLst>
              <a:ext uri="{FF2B5EF4-FFF2-40B4-BE49-F238E27FC236}">
                <a16:creationId xmlns:a16="http://schemas.microsoft.com/office/drawing/2014/main" id="{5F9D9620-BBA3-43AD-953D-5A8AD94EA16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34EE6EE-1532-44A9-AD50-CF91012647A0}"/>
              </a:ext>
            </a:extLst>
          </p:cNvPr>
          <p:cNvSpPr>
            <a:spLocks noGrp="1"/>
          </p:cNvSpPr>
          <p:nvPr>
            <p:ph type="sldNum" sz="quarter" idx="12"/>
          </p:nvPr>
        </p:nvSpPr>
        <p:spPr/>
        <p:txBody>
          <a:bodyPr/>
          <a:lstStyle/>
          <a:p>
            <a:fld id="{2C99518D-BF94-4C38-A831-08E2CC485CDF}" type="slidenum">
              <a:rPr lang="en-US" smtClean="0"/>
              <a:t>‹#›</a:t>
            </a:fld>
            <a:endParaRPr lang="en-US" dirty="0"/>
          </a:p>
        </p:txBody>
      </p:sp>
    </p:spTree>
    <p:extLst>
      <p:ext uri="{BB962C8B-B14F-4D97-AF65-F5344CB8AC3E}">
        <p14:creationId xmlns:p14="http://schemas.microsoft.com/office/powerpoint/2010/main" val="23945984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41A950E-269C-4669-8603-E8224DC60A2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12BA578-C942-42FC-AFC5-CFA0A6EE5C81}"/>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02C1B81-8BFA-40BC-80ED-972FE5427B1C}"/>
              </a:ext>
            </a:extLst>
          </p:cNvPr>
          <p:cNvSpPr>
            <a:spLocks noGrp="1"/>
          </p:cNvSpPr>
          <p:nvPr>
            <p:ph type="dt" sz="half" idx="10"/>
          </p:nvPr>
        </p:nvSpPr>
        <p:spPr/>
        <p:txBody>
          <a:bodyPr/>
          <a:lstStyle/>
          <a:p>
            <a:fld id="{9485F215-8D1D-44B3-8672-5A82BB1B618C}" type="datetimeFigureOut">
              <a:rPr lang="en-US" smtClean="0"/>
              <a:t>6/3/2022</a:t>
            </a:fld>
            <a:endParaRPr lang="en-US" dirty="0"/>
          </a:p>
        </p:txBody>
      </p:sp>
      <p:sp>
        <p:nvSpPr>
          <p:cNvPr id="5" name="Footer Placeholder 4">
            <a:extLst>
              <a:ext uri="{FF2B5EF4-FFF2-40B4-BE49-F238E27FC236}">
                <a16:creationId xmlns:a16="http://schemas.microsoft.com/office/drawing/2014/main" id="{A003AB8D-E214-4D8D-ACD9-1BB80A7141F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356B17C-247F-4427-B9A6-1DB54475FAB0}"/>
              </a:ext>
            </a:extLst>
          </p:cNvPr>
          <p:cNvSpPr>
            <a:spLocks noGrp="1"/>
          </p:cNvSpPr>
          <p:nvPr>
            <p:ph type="sldNum" sz="quarter" idx="12"/>
          </p:nvPr>
        </p:nvSpPr>
        <p:spPr/>
        <p:txBody>
          <a:bodyPr/>
          <a:lstStyle/>
          <a:p>
            <a:fld id="{2C99518D-BF94-4C38-A831-08E2CC485CDF}" type="slidenum">
              <a:rPr lang="en-US" smtClean="0"/>
              <a:t>‹#›</a:t>
            </a:fld>
            <a:endParaRPr lang="en-US" dirty="0"/>
          </a:p>
        </p:txBody>
      </p:sp>
    </p:spTree>
    <p:extLst>
      <p:ext uri="{BB962C8B-B14F-4D97-AF65-F5344CB8AC3E}">
        <p14:creationId xmlns:p14="http://schemas.microsoft.com/office/powerpoint/2010/main" val="6920270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7B713E-8E30-4C45-A9E2-F81833A772B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1C465F3-29F8-483C-A06B-B13AA5D4993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093083A-FB6E-4629-BE17-54ED12B3CDFE}"/>
              </a:ext>
            </a:extLst>
          </p:cNvPr>
          <p:cNvSpPr>
            <a:spLocks noGrp="1"/>
          </p:cNvSpPr>
          <p:nvPr>
            <p:ph type="dt" sz="half" idx="10"/>
          </p:nvPr>
        </p:nvSpPr>
        <p:spPr/>
        <p:txBody>
          <a:bodyPr/>
          <a:lstStyle/>
          <a:p>
            <a:fld id="{C542288E-F3B1-4FAC-A398-8218C1726BF1}" type="datetimeFigureOut">
              <a:rPr lang="en-US" smtClean="0"/>
              <a:t>6/3/2022</a:t>
            </a:fld>
            <a:endParaRPr lang="en-US" dirty="0"/>
          </a:p>
        </p:txBody>
      </p:sp>
      <p:sp>
        <p:nvSpPr>
          <p:cNvPr id="5" name="Footer Placeholder 4">
            <a:extLst>
              <a:ext uri="{FF2B5EF4-FFF2-40B4-BE49-F238E27FC236}">
                <a16:creationId xmlns:a16="http://schemas.microsoft.com/office/drawing/2014/main" id="{FB30CD52-32A2-4FF0-92F5-066770C949F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4BD3316-A2D1-4453-B4B6-B6D784F4CC76}"/>
              </a:ext>
            </a:extLst>
          </p:cNvPr>
          <p:cNvSpPr>
            <a:spLocks noGrp="1"/>
          </p:cNvSpPr>
          <p:nvPr>
            <p:ph type="sldNum" sz="quarter" idx="12"/>
          </p:nvPr>
        </p:nvSpPr>
        <p:spPr/>
        <p:txBody>
          <a:bodyPr/>
          <a:lstStyle/>
          <a:p>
            <a:fld id="{78C13640-46F1-47FC-AB4F-3B5F6DBD119D}" type="slidenum">
              <a:rPr lang="en-US" smtClean="0"/>
              <a:t>‹#›</a:t>
            </a:fld>
            <a:endParaRPr lang="en-US" dirty="0"/>
          </a:p>
        </p:txBody>
      </p:sp>
    </p:spTree>
    <p:extLst>
      <p:ext uri="{BB962C8B-B14F-4D97-AF65-F5344CB8AC3E}">
        <p14:creationId xmlns:p14="http://schemas.microsoft.com/office/powerpoint/2010/main" val="26893272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AE71D-8E07-4853-AFF9-08C280E8813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5B43D3D-1AD2-41B7-BCB4-D9A21B5EA4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FEA8541-2EF2-4360-9A33-8E494CF301A8}"/>
              </a:ext>
            </a:extLst>
          </p:cNvPr>
          <p:cNvSpPr>
            <a:spLocks noGrp="1"/>
          </p:cNvSpPr>
          <p:nvPr>
            <p:ph type="dt" sz="half" idx="10"/>
          </p:nvPr>
        </p:nvSpPr>
        <p:spPr/>
        <p:txBody>
          <a:bodyPr/>
          <a:lstStyle/>
          <a:p>
            <a:fld id="{C542288E-F3B1-4FAC-A398-8218C1726BF1}" type="datetimeFigureOut">
              <a:rPr lang="en-US" smtClean="0"/>
              <a:t>6/3/2022</a:t>
            </a:fld>
            <a:endParaRPr lang="en-US" dirty="0"/>
          </a:p>
        </p:txBody>
      </p:sp>
      <p:sp>
        <p:nvSpPr>
          <p:cNvPr id="5" name="Footer Placeholder 4">
            <a:extLst>
              <a:ext uri="{FF2B5EF4-FFF2-40B4-BE49-F238E27FC236}">
                <a16:creationId xmlns:a16="http://schemas.microsoft.com/office/drawing/2014/main" id="{AEA35995-8581-49E8-8F2A-084816C6A57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F17DEA1-D33A-47F7-88EC-8CC91150D24D}"/>
              </a:ext>
            </a:extLst>
          </p:cNvPr>
          <p:cNvSpPr>
            <a:spLocks noGrp="1"/>
          </p:cNvSpPr>
          <p:nvPr>
            <p:ph type="sldNum" sz="quarter" idx="12"/>
          </p:nvPr>
        </p:nvSpPr>
        <p:spPr/>
        <p:txBody>
          <a:bodyPr/>
          <a:lstStyle/>
          <a:p>
            <a:fld id="{78C13640-46F1-47FC-AB4F-3B5F6DBD119D}" type="slidenum">
              <a:rPr lang="en-US" smtClean="0"/>
              <a:t>‹#›</a:t>
            </a:fld>
            <a:endParaRPr lang="en-US" dirty="0"/>
          </a:p>
        </p:txBody>
      </p:sp>
    </p:spTree>
    <p:extLst>
      <p:ext uri="{BB962C8B-B14F-4D97-AF65-F5344CB8AC3E}">
        <p14:creationId xmlns:p14="http://schemas.microsoft.com/office/powerpoint/2010/main" val="3562950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F3D530-D888-4103-98C0-7F9CC1CAD49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B3C3CD6-E5F0-4209-9F92-06507EA5309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6354DB2-71FE-40FA-948B-478707CDA5CB}"/>
              </a:ext>
            </a:extLst>
          </p:cNvPr>
          <p:cNvSpPr>
            <a:spLocks noGrp="1"/>
          </p:cNvSpPr>
          <p:nvPr>
            <p:ph type="dt" sz="half" idx="10"/>
          </p:nvPr>
        </p:nvSpPr>
        <p:spPr/>
        <p:txBody>
          <a:bodyPr/>
          <a:lstStyle/>
          <a:p>
            <a:fld id="{C542288E-F3B1-4FAC-A398-8218C1726BF1}" type="datetimeFigureOut">
              <a:rPr lang="en-US" smtClean="0"/>
              <a:t>6/3/2022</a:t>
            </a:fld>
            <a:endParaRPr lang="en-US" dirty="0"/>
          </a:p>
        </p:txBody>
      </p:sp>
      <p:sp>
        <p:nvSpPr>
          <p:cNvPr id="5" name="Footer Placeholder 4">
            <a:extLst>
              <a:ext uri="{FF2B5EF4-FFF2-40B4-BE49-F238E27FC236}">
                <a16:creationId xmlns:a16="http://schemas.microsoft.com/office/drawing/2014/main" id="{7901F3F2-F502-4474-8D80-FBB46916589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6E41BF5-79C7-4385-B7B3-032D24430239}"/>
              </a:ext>
            </a:extLst>
          </p:cNvPr>
          <p:cNvSpPr>
            <a:spLocks noGrp="1"/>
          </p:cNvSpPr>
          <p:nvPr>
            <p:ph type="sldNum" sz="quarter" idx="12"/>
          </p:nvPr>
        </p:nvSpPr>
        <p:spPr/>
        <p:txBody>
          <a:bodyPr/>
          <a:lstStyle/>
          <a:p>
            <a:fld id="{78C13640-46F1-47FC-AB4F-3B5F6DBD119D}" type="slidenum">
              <a:rPr lang="en-US" smtClean="0"/>
              <a:t>‹#›</a:t>
            </a:fld>
            <a:endParaRPr lang="en-US" dirty="0"/>
          </a:p>
        </p:txBody>
      </p:sp>
    </p:spTree>
    <p:extLst>
      <p:ext uri="{BB962C8B-B14F-4D97-AF65-F5344CB8AC3E}">
        <p14:creationId xmlns:p14="http://schemas.microsoft.com/office/powerpoint/2010/main" val="26979857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C77EAA-C1DD-46A9-8BF3-B7B413F2751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4D5F01A-76B3-47FB-AB77-434885F4099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6482D147-AA00-4898-A9E0-2A5B796A0D0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13411447-5ED5-4AE3-902B-29260D9E9886}"/>
              </a:ext>
            </a:extLst>
          </p:cNvPr>
          <p:cNvSpPr>
            <a:spLocks noGrp="1"/>
          </p:cNvSpPr>
          <p:nvPr>
            <p:ph type="dt" sz="half" idx="10"/>
          </p:nvPr>
        </p:nvSpPr>
        <p:spPr/>
        <p:txBody>
          <a:bodyPr/>
          <a:lstStyle/>
          <a:p>
            <a:fld id="{C542288E-F3B1-4FAC-A398-8218C1726BF1}" type="datetimeFigureOut">
              <a:rPr lang="en-US" smtClean="0"/>
              <a:t>6/3/2022</a:t>
            </a:fld>
            <a:endParaRPr lang="en-US" dirty="0"/>
          </a:p>
        </p:txBody>
      </p:sp>
      <p:sp>
        <p:nvSpPr>
          <p:cNvPr id="6" name="Footer Placeholder 5">
            <a:extLst>
              <a:ext uri="{FF2B5EF4-FFF2-40B4-BE49-F238E27FC236}">
                <a16:creationId xmlns:a16="http://schemas.microsoft.com/office/drawing/2014/main" id="{2D0591A8-7751-4883-8E5E-45F603AB7C3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7308D813-6ED2-4EE2-B9F6-008D3E69E3D5}"/>
              </a:ext>
            </a:extLst>
          </p:cNvPr>
          <p:cNvSpPr>
            <a:spLocks noGrp="1"/>
          </p:cNvSpPr>
          <p:nvPr>
            <p:ph type="sldNum" sz="quarter" idx="12"/>
          </p:nvPr>
        </p:nvSpPr>
        <p:spPr/>
        <p:txBody>
          <a:bodyPr/>
          <a:lstStyle/>
          <a:p>
            <a:fld id="{78C13640-46F1-47FC-AB4F-3B5F6DBD119D}" type="slidenum">
              <a:rPr lang="en-US" smtClean="0"/>
              <a:t>‹#›</a:t>
            </a:fld>
            <a:endParaRPr lang="en-US" dirty="0"/>
          </a:p>
        </p:txBody>
      </p:sp>
    </p:spTree>
    <p:extLst>
      <p:ext uri="{BB962C8B-B14F-4D97-AF65-F5344CB8AC3E}">
        <p14:creationId xmlns:p14="http://schemas.microsoft.com/office/powerpoint/2010/main" val="42205801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8BB444-55A3-45B9-9B4E-A657171250C0}"/>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E0BEF4E-F8AE-4FE7-8925-343008969F6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56F89E3-6958-4C6D-8D3D-E27C2405D0A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E18E0681-5349-4DF4-9E68-30DEF899B57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4F0C7FA-2281-4614-8880-BC7221FFE67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A2BD9A05-2C90-4D97-B0FC-8AE4C322FF66}"/>
              </a:ext>
            </a:extLst>
          </p:cNvPr>
          <p:cNvSpPr>
            <a:spLocks noGrp="1"/>
          </p:cNvSpPr>
          <p:nvPr>
            <p:ph type="dt" sz="half" idx="10"/>
          </p:nvPr>
        </p:nvSpPr>
        <p:spPr/>
        <p:txBody>
          <a:bodyPr/>
          <a:lstStyle/>
          <a:p>
            <a:fld id="{C542288E-F3B1-4FAC-A398-8218C1726BF1}" type="datetimeFigureOut">
              <a:rPr lang="en-US" smtClean="0"/>
              <a:t>6/3/2022</a:t>
            </a:fld>
            <a:endParaRPr lang="en-US" dirty="0"/>
          </a:p>
        </p:txBody>
      </p:sp>
      <p:sp>
        <p:nvSpPr>
          <p:cNvPr id="8" name="Footer Placeholder 7">
            <a:extLst>
              <a:ext uri="{FF2B5EF4-FFF2-40B4-BE49-F238E27FC236}">
                <a16:creationId xmlns:a16="http://schemas.microsoft.com/office/drawing/2014/main" id="{CBC72A81-00C2-4E47-9109-1A594EBCF760}"/>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A47889FF-6EDA-4DBC-97C3-F7ED91A88CED}"/>
              </a:ext>
            </a:extLst>
          </p:cNvPr>
          <p:cNvSpPr>
            <a:spLocks noGrp="1"/>
          </p:cNvSpPr>
          <p:nvPr>
            <p:ph type="sldNum" sz="quarter" idx="12"/>
          </p:nvPr>
        </p:nvSpPr>
        <p:spPr/>
        <p:txBody>
          <a:bodyPr/>
          <a:lstStyle/>
          <a:p>
            <a:fld id="{78C13640-46F1-47FC-AB4F-3B5F6DBD119D}" type="slidenum">
              <a:rPr lang="en-US" smtClean="0"/>
              <a:t>‹#›</a:t>
            </a:fld>
            <a:endParaRPr lang="en-US" dirty="0"/>
          </a:p>
        </p:txBody>
      </p:sp>
    </p:spTree>
    <p:extLst>
      <p:ext uri="{BB962C8B-B14F-4D97-AF65-F5344CB8AC3E}">
        <p14:creationId xmlns:p14="http://schemas.microsoft.com/office/powerpoint/2010/main" val="8688215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5BADE7-6C3F-45C3-BC10-F4BB7F190830}"/>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9B220C8F-6049-4550-8A9F-70C615F93067}"/>
              </a:ext>
            </a:extLst>
          </p:cNvPr>
          <p:cNvSpPr>
            <a:spLocks noGrp="1"/>
          </p:cNvSpPr>
          <p:nvPr>
            <p:ph type="dt" sz="half" idx="10"/>
          </p:nvPr>
        </p:nvSpPr>
        <p:spPr/>
        <p:txBody>
          <a:bodyPr/>
          <a:lstStyle/>
          <a:p>
            <a:fld id="{C542288E-F3B1-4FAC-A398-8218C1726BF1}" type="datetimeFigureOut">
              <a:rPr lang="en-US" smtClean="0"/>
              <a:t>6/3/2022</a:t>
            </a:fld>
            <a:endParaRPr lang="en-US" dirty="0"/>
          </a:p>
        </p:txBody>
      </p:sp>
      <p:sp>
        <p:nvSpPr>
          <p:cNvPr id="4" name="Footer Placeholder 3">
            <a:extLst>
              <a:ext uri="{FF2B5EF4-FFF2-40B4-BE49-F238E27FC236}">
                <a16:creationId xmlns:a16="http://schemas.microsoft.com/office/drawing/2014/main" id="{74CC0C5A-BC64-4608-BCFE-FC07061367C9}"/>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BA91F7BC-4DC7-44EE-AD2B-B46D7F91F545}"/>
              </a:ext>
            </a:extLst>
          </p:cNvPr>
          <p:cNvSpPr>
            <a:spLocks noGrp="1"/>
          </p:cNvSpPr>
          <p:nvPr>
            <p:ph type="sldNum" sz="quarter" idx="12"/>
          </p:nvPr>
        </p:nvSpPr>
        <p:spPr/>
        <p:txBody>
          <a:bodyPr/>
          <a:lstStyle/>
          <a:p>
            <a:fld id="{78C13640-46F1-47FC-AB4F-3B5F6DBD119D}" type="slidenum">
              <a:rPr lang="en-US" smtClean="0"/>
              <a:t>‹#›</a:t>
            </a:fld>
            <a:endParaRPr lang="en-US" dirty="0"/>
          </a:p>
        </p:txBody>
      </p:sp>
    </p:spTree>
    <p:extLst>
      <p:ext uri="{BB962C8B-B14F-4D97-AF65-F5344CB8AC3E}">
        <p14:creationId xmlns:p14="http://schemas.microsoft.com/office/powerpoint/2010/main" val="31536260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67888B0-671D-44E6-9B83-20A402FCF0EC}"/>
              </a:ext>
            </a:extLst>
          </p:cNvPr>
          <p:cNvSpPr>
            <a:spLocks noGrp="1"/>
          </p:cNvSpPr>
          <p:nvPr>
            <p:ph type="dt" sz="half" idx="10"/>
          </p:nvPr>
        </p:nvSpPr>
        <p:spPr/>
        <p:txBody>
          <a:bodyPr/>
          <a:lstStyle/>
          <a:p>
            <a:fld id="{C542288E-F3B1-4FAC-A398-8218C1726BF1}" type="datetimeFigureOut">
              <a:rPr lang="en-US" smtClean="0"/>
              <a:t>6/3/2022</a:t>
            </a:fld>
            <a:endParaRPr lang="en-US" dirty="0"/>
          </a:p>
        </p:txBody>
      </p:sp>
      <p:sp>
        <p:nvSpPr>
          <p:cNvPr id="3" name="Footer Placeholder 2">
            <a:extLst>
              <a:ext uri="{FF2B5EF4-FFF2-40B4-BE49-F238E27FC236}">
                <a16:creationId xmlns:a16="http://schemas.microsoft.com/office/drawing/2014/main" id="{607EC13E-E88E-4A80-80D1-22C0DFEE2C22}"/>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CBC05B6C-B5B0-404A-9FD6-E8AF0413F503}"/>
              </a:ext>
            </a:extLst>
          </p:cNvPr>
          <p:cNvSpPr>
            <a:spLocks noGrp="1"/>
          </p:cNvSpPr>
          <p:nvPr>
            <p:ph type="sldNum" sz="quarter" idx="12"/>
          </p:nvPr>
        </p:nvSpPr>
        <p:spPr/>
        <p:txBody>
          <a:bodyPr/>
          <a:lstStyle/>
          <a:p>
            <a:fld id="{78C13640-46F1-47FC-AB4F-3B5F6DBD119D}" type="slidenum">
              <a:rPr lang="en-US" smtClean="0"/>
              <a:t>‹#›</a:t>
            </a:fld>
            <a:endParaRPr lang="en-US" dirty="0"/>
          </a:p>
        </p:txBody>
      </p:sp>
    </p:spTree>
    <p:extLst>
      <p:ext uri="{BB962C8B-B14F-4D97-AF65-F5344CB8AC3E}">
        <p14:creationId xmlns:p14="http://schemas.microsoft.com/office/powerpoint/2010/main" val="18993791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3976E-5D7E-4ED9-A56F-33FA89F5B28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5F31BFA-320F-424E-BDE9-76CB308893C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B4A1A86D-D6DF-4FC0-AFAC-BD96844A91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304FD37-A096-4A7E-B6C0-DAB72500F0B7}"/>
              </a:ext>
            </a:extLst>
          </p:cNvPr>
          <p:cNvSpPr>
            <a:spLocks noGrp="1"/>
          </p:cNvSpPr>
          <p:nvPr>
            <p:ph type="dt" sz="half" idx="10"/>
          </p:nvPr>
        </p:nvSpPr>
        <p:spPr/>
        <p:txBody>
          <a:bodyPr/>
          <a:lstStyle/>
          <a:p>
            <a:fld id="{C542288E-F3B1-4FAC-A398-8218C1726BF1}" type="datetimeFigureOut">
              <a:rPr lang="en-US" smtClean="0"/>
              <a:t>6/3/2022</a:t>
            </a:fld>
            <a:endParaRPr lang="en-US" dirty="0"/>
          </a:p>
        </p:txBody>
      </p:sp>
      <p:sp>
        <p:nvSpPr>
          <p:cNvPr id="6" name="Footer Placeholder 5">
            <a:extLst>
              <a:ext uri="{FF2B5EF4-FFF2-40B4-BE49-F238E27FC236}">
                <a16:creationId xmlns:a16="http://schemas.microsoft.com/office/drawing/2014/main" id="{92F41EDA-BEE8-4A80-99D0-CA95E1E94ACB}"/>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104A577-9A7B-46DA-813B-97D75DB9E564}"/>
              </a:ext>
            </a:extLst>
          </p:cNvPr>
          <p:cNvSpPr>
            <a:spLocks noGrp="1"/>
          </p:cNvSpPr>
          <p:nvPr>
            <p:ph type="sldNum" sz="quarter" idx="12"/>
          </p:nvPr>
        </p:nvSpPr>
        <p:spPr/>
        <p:txBody>
          <a:bodyPr/>
          <a:lstStyle/>
          <a:p>
            <a:fld id="{78C13640-46F1-47FC-AB4F-3B5F6DBD119D}" type="slidenum">
              <a:rPr lang="en-US" smtClean="0"/>
              <a:t>‹#›</a:t>
            </a:fld>
            <a:endParaRPr lang="en-US" dirty="0"/>
          </a:p>
        </p:txBody>
      </p:sp>
    </p:spTree>
    <p:extLst>
      <p:ext uri="{BB962C8B-B14F-4D97-AF65-F5344CB8AC3E}">
        <p14:creationId xmlns:p14="http://schemas.microsoft.com/office/powerpoint/2010/main" val="19686785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F538D7-1D4C-4EEB-BF1A-17AB085EF6F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C2B20C8-C5B8-4957-A5AB-CBBB3E071BF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0D842B-F8FC-40C0-BF8A-78543375BFD7}"/>
              </a:ext>
            </a:extLst>
          </p:cNvPr>
          <p:cNvSpPr>
            <a:spLocks noGrp="1"/>
          </p:cNvSpPr>
          <p:nvPr>
            <p:ph type="dt" sz="half" idx="10"/>
          </p:nvPr>
        </p:nvSpPr>
        <p:spPr/>
        <p:txBody>
          <a:bodyPr/>
          <a:lstStyle/>
          <a:p>
            <a:fld id="{9485F215-8D1D-44B3-8672-5A82BB1B618C}" type="datetimeFigureOut">
              <a:rPr lang="en-US" smtClean="0"/>
              <a:t>6/3/2022</a:t>
            </a:fld>
            <a:endParaRPr lang="en-US" dirty="0"/>
          </a:p>
        </p:txBody>
      </p:sp>
      <p:sp>
        <p:nvSpPr>
          <p:cNvPr id="5" name="Footer Placeholder 4">
            <a:extLst>
              <a:ext uri="{FF2B5EF4-FFF2-40B4-BE49-F238E27FC236}">
                <a16:creationId xmlns:a16="http://schemas.microsoft.com/office/drawing/2014/main" id="{70D37ED3-5C25-4D82-8CBA-9A56ADAA69C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63EFA1F1-D759-4D8D-91CC-76E95CA37777}"/>
              </a:ext>
            </a:extLst>
          </p:cNvPr>
          <p:cNvSpPr>
            <a:spLocks noGrp="1"/>
          </p:cNvSpPr>
          <p:nvPr>
            <p:ph type="sldNum" sz="quarter" idx="12"/>
          </p:nvPr>
        </p:nvSpPr>
        <p:spPr/>
        <p:txBody>
          <a:bodyPr/>
          <a:lstStyle/>
          <a:p>
            <a:fld id="{2C99518D-BF94-4C38-A831-08E2CC485CDF}" type="slidenum">
              <a:rPr lang="en-US" smtClean="0"/>
              <a:t>‹#›</a:t>
            </a:fld>
            <a:endParaRPr lang="en-US" dirty="0"/>
          </a:p>
        </p:txBody>
      </p:sp>
    </p:spTree>
    <p:extLst>
      <p:ext uri="{BB962C8B-B14F-4D97-AF65-F5344CB8AC3E}">
        <p14:creationId xmlns:p14="http://schemas.microsoft.com/office/powerpoint/2010/main" val="40166296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4DF05B-499D-4E18-A9A7-14B2DC7F487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85951A1B-B535-4A20-94EB-4C128FAD700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14BDAF3F-2535-43FC-99AE-F7505569D3E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6B0BEEA-FEC0-43B8-AFA6-F5ADDA6ED388}"/>
              </a:ext>
            </a:extLst>
          </p:cNvPr>
          <p:cNvSpPr>
            <a:spLocks noGrp="1"/>
          </p:cNvSpPr>
          <p:nvPr>
            <p:ph type="dt" sz="half" idx="10"/>
          </p:nvPr>
        </p:nvSpPr>
        <p:spPr/>
        <p:txBody>
          <a:bodyPr/>
          <a:lstStyle/>
          <a:p>
            <a:fld id="{C542288E-F3B1-4FAC-A398-8218C1726BF1}" type="datetimeFigureOut">
              <a:rPr lang="en-US" smtClean="0"/>
              <a:t>6/3/2022</a:t>
            </a:fld>
            <a:endParaRPr lang="en-US" dirty="0"/>
          </a:p>
        </p:txBody>
      </p:sp>
      <p:sp>
        <p:nvSpPr>
          <p:cNvPr id="6" name="Footer Placeholder 5">
            <a:extLst>
              <a:ext uri="{FF2B5EF4-FFF2-40B4-BE49-F238E27FC236}">
                <a16:creationId xmlns:a16="http://schemas.microsoft.com/office/drawing/2014/main" id="{C8103D62-575C-472C-B82C-85BAFBCA847E}"/>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2DF77681-5405-42F8-BD06-E67A0282C52B}"/>
              </a:ext>
            </a:extLst>
          </p:cNvPr>
          <p:cNvSpPr>
            <a:spLocks noGrp="1"/>
          </p:cNvSpPr>
          <p:nvPr>
            <p:ph type="sldNum" sz="quarter" idx="12"/>
          </p:nvPr>
        </p:nvSpPr>
        <p:spPr/>
        <p:txBody>
          <a:bodyPr/>
          <a:lstStyle/>
          <a:p>
            <a:fld id="{78C13640-46F1-47FC-AB4F-3B5F6DBD119D}" type="slidenum">
              <a:rPr lang="en-US" smtClean="0"/>
              <a:t>‹#›</a:t>
            </a:fld>
            <a:endParaRPr lang="en-US" dirty="0"/>
          </a:p>
        </p:txBody>
      </p:sp>
    </p:spTree>
    <p:extLst>
      <p:ext uri="{BB962C8B-B14F-4D97-AF65-F5344CB8AC3E}">
        <p14:creationId xmlns:p14="http://schemas.microsoft.com/office/powerpoint/2010/main" val="22998019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F399E-B82F-40C8-A2C7-88FF6C7DD89A}"/>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0F1BEB6-BC73-4B35-92A6-150EAA5E19A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6919705-3629-49EA-B984-95DBB13D27E5}"/>
              </a:ext>
            </a:extLst>
          </p:cNvPr>
          <p:cNvSpPr>
            <a:spLocks noGrp="1"/>
          </p:cNvSpPr>
          <p:nvPr>
            <p:ph type="dt" sz="half" idx="10"/>
          </p:nvPr>
        </p:nvSpPr>
        <p:spPr/>
        <p:txBody>
          <a:bodyPr/>
          <a:lstStyle/>
          <a:p>
            <a:fld id="{C542288E-F3B1-4FAC-A398-8218C1726BF1}" type="datetimeFigureOut">
              <a:rPr lang="en-US" smtClean="0"/>
              <a:t>6/3/2022</a:t>
            </a:fld>
            <a:endParaRPr lang="en-US" dirty="0"/>
          </a:p>
        </p:txBody>
      </p:sp>
      <p:sp>
        <p:nvSpPr>
          <p:cNvPr id="5" name="Footer Placeholder 4">
            <a:extLst>
              <a:ext uri="{FF2B5EF4-FFF2-40B4-BE49-F238E27FC236}">
                <a16:creationId xmlns:a16="http://schemas.microsoft.com/office/drawing/2014/main" id="{43EB95DA-D6CA-423A-94A9-62E14AD285A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413B20F-3787-47B4-B3B5-2027CC7DCBBB}"/>
              </a:ext>
            </a:extLst>
          </p:cNvPr>
          <p:cNvSpPr>
            <a:spLocks noGrp="1"/>
          </p:cNvSpPr>
          <p:nvPr>
            <p:ph type="sldNum" sz="quarter" idx="12"/>
          </p:nvPr>
        </p:nvSpPr>
        <p:spPr/>
        <p:txBody>
          <a:bodyPr/>
          <a:lstStyle/>
          <a:p>
            <a:fld id="{78C13640-46F1-47FC-AB4F-3B5F6DBD119D}" type="slidenum">
              <a:rPr lang="en-US" smtClean="0"/>
              <a:t>‹#›</a:t>
            </a:fld>
            <a:endParaRPr lang="en-US" dirty="0"/>
          </a:p>
        </p:txBody>
      </p:sp>
    </p:spTree>
    <p:extLst>
      <p:ext uri="{BB962C8B-B14F-4D97-AF65-F5344CB8AC3E}">
        <p14:creationId xmlns:p14="http://schemas.microsoft.com/office/powerpoint/2010/main" val="10763104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F181299-7B99-46DB-AF59-1274D56C2CDC}"/>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D5B727E-F23C-4F0D-AD1B-DFCCA094EA1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57AE6C2-EF11-4B1D-A625-F00C79544D0C}"/>
              </a:ext>
            </a:extLst>
          </p:cNvPr>
          <p:cNvSpPr>
            <a:spLocks noGrp="1"/>
          </p:cNvSpPr>
          <p:nvPr>
            <p:ph type="dt" sz="half" idx="10"/>
          </p:nvPr>
        </p:nvSpPr>
        <p:spPr/>
        <p:txBody>
          <a:bodyPr/>
          <a:lstStyle/>
          <a:p>
            <a:fld id="{C542288E-F3B1-4FAC-A398-8218C1726BF1}" type="datetimeFigureOut">
              <a:rPr lang="en-US" smtClean="0"/>
              <a:t>6/3/2022</a:t>
            </a:fld>
            <a:endParaRPr lang="en-US" dirty="0"/>
          </a:p>
        </p:txBody>
      </p:sp>
      <p:sp>
        <p:nvSpPr>
          <p:cNvPr id="5" name="Footer Placeholder 4">
            <a:extLst>
              <a:ext uri="{FF2B5EF4-FFF2-40B4-BE49-F238E27FC236}">
                <a16:creationId xmlns:a16="http://schemas.microsoft.com/office/drawing/2014/main" id="{A77FC7CB-4277-4EFD-978F-0A8E3B039A7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9E5ECC0-47C6-4630-BC15-BA8292756543}"/>
              </a:ext>
            </a:extLst>
          </p:cNvPr>
          <p:cNvSpPr>
            <a:spLocks noGrp="1"/>
          </p:cNvSpPr>
          <p:nvPr>
            <p:ph type="sldNum" sz="quarter" idx="12"/>
          </p:nvPr>
        </p:nvSpPr>
        <p:spPr/>
        <p:txBody>
          <a:bodyPr/>
          <a:lstStyle/>
          <a:p>
            <a:fld id="{78C13640-46F1-47FC-AB4F-3B5F6DBD119D}" type="slidenum">
              <a:rPr lang="en-US" smtClean="0"/>
              <a:t>‹#›</a:t>
            </a:fld>
            <a:endParaRPr lang="en-US" dirty="0"/>
          </a:p>
        </p:txBody>
      </p:sp>
    </p:spTree>
    <p:extLst>
      <p:ext uri="{BB962C8B-B14F-4D97-AF65-F5344CB8AC3E}">
        <p14:creationId xmlns:p14="http://schemas.microsoft.com/office/powerpoint/2010/main" val="33560326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1_Section Header">
    <p:bg>
      <p:bgPr>
        <a:solidFill>
          <a:schemeClr val="accent1">
            <a:lumMod val="75000"/>
          </a:schemeClr>
        </a:solidFill>
        <a:effectLst/>
      </p:bgPr>
    </p:bg>
    <p:spTree>
      <p:nvGrpSpPr>
        <p:cNvPr id="1" name=""/>
        <p:cNvGrpSpPr/>
        <p:nvPr/>
      </p:nvGrpSpPr>
      <p:grpSpPr>
        <a:xfrm>
          <a:off x="0" y="0"/>
          <a:ext cx="0" cy="0"/>
          <a:chOff x="0" y="0"/>
          <a:chExt cx="0" cy="0"/>
        </a:xfrm>
      </p:grpSpPr>
      <p:sp>
        <p:nvSpPr>
          <p:cNvPr id="7" name="Rectangle 6"/>
          <p:cNvSpPr/>
          <p:nvPr userDrawn="1"/>
        </p:nvSpPr>
        <p:spPr>
          <a:xfrm>
            <a:off x="304800" y="304800"/>
            <a:ext cx="11582400" cy="6248400"/>
          </a:xfrm>
          <a:prstGeom prst="rect">
            <a:avLst/>
          </a:prstGeom>
          <a:noFill/>
          <a:ln w="508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31850" y="2483427"/>
            <a:ext cx="10515600" cy="2743200"/>
          </a:xfrm>
        </p:spPr>
        <p:txBody>
          <a:bodyPr anchor="b">
            <a:normAutofit/>
          </a:bodyPr>
          <a:lstStyle>
            <a:lvl1pPr algn="ctr">
              <a:defRPr sz="4400" spc="-50" baseline="0">
                <a:solidFill>
                  <a:schemeClr val="bg1"/>
                </a:solidFill>
              </a:defRPr>
            </a:lvl1pPr>
          </a:lstStyle>
          <a:p>
            <a:r>
              <a:rPr lang="en-US" dirty="0"/>
              <a:t>Click to edit Master title style</a:t>
            </a:r>
          </a:p>
        </p:txBody>
      </p:sp>
      <p:sp>
        <p:nvSpPr>
          <p:cNvPr id="5" name="Text Placeholder 4"/>
          <p:cNvSpPr>
            <a:spLocks noGrp="1"/>
          </p:cNvSpPr>
          <p:nvPr>
            <p:ph type="body" sz="quarter" idx="10"/>
          </p:nvPr>
        </p:nvSpPr>
        <p:spPr>
          <a:xfrm>
            <a:off x="835025" y="5257800"/>
            <a:ext cx="10515600" cy="914400"/>
          </a:xfrm>
        </p:spPr>
        <p:txBody>
          <a:bodyPr>
            <a:normAutofit/>
          </a:bodyPr>
          <a:lstStyle>
            <a:lvl1pPr marL="0" indent="0" algn="ctr">
              <a:spcBef>
                <a:spcPts val="0"/>
              </a:spcBef>
              <a:buFontTx/>
              <a:buNone/>
              <a:defRPr sz="2000" cap="all" spc="50" baseline="0">
                <a:solidFill>
                  <a:schemeClr val="bg1"/>
                </a:solidFill>
              </a:defRPr>
            </a:lvl1pPr>
            <a:lvl2pPr marL="365760" indent="0" algn="ctr">
              <a:buNone/>
              <a:defRPr sz="2000" cap="all" spc="50" baseline="0">
                <a:solidFill>
                  <a:schemeClr val="bg1"/>
                </a:solidFill>
              </a:defRPr>
            </a:lvl2pPr>
            <a:lvl3pPr algn="ctr">
              <a:defRPr sz="2000" cap="all" spc="50" baseline="0">
                <a:solidFill>
                  <a:schemeClr val="bg1"/>
                </a:solidFill>
              </a:defRPr>
            </a:lvl3pPr>
            <a:lvl4pPr algn="ctr">
              <a:defRPr sz="2000" cap="all" spc="50" baseline="0">
                <a:solidFill>
                  <a:schemeClr val="bg1"/>
                </a:solidFill>
              </a:defRPr>
            </a:lvl4pPr>
            <a:lvl5pPr algn="ctr">
              <a:defRPr sz="2000" cap="all" spc="50" baseline="0">
                <a:solidFill>
                  <a:schemeClr val="bg1"/>
                </a:solidFill>
              </a:defRPr>
            </a:lvl5pPr>
          </a:lstStyle>
          <a:p>
            <a:pPr lvl="0"/>
            <a:r>
              <a:rPr lang="en-US"/>
              <a:t>Click to edit Master text styles</a:t>
            </a:r>
          </a:p>
        </p:txBody>
      </p:sp>
      <p:pic>
        <p:nvPicPr>
          <p:cNvPr id="4" name="Picture 3" descr="A close up of a logo&#10;&#10;Description automatically generated">
            <a:extLst>
              <a:ext uri="{FF2B5EF4-FFF2-40B4-BE49-F238E27FC236}">
                <a16:creationId xmlns:a16="http://schemas.microsoft.com/office/drawing/2014/main" id="{80E98785-2B8D-43EF-9F10-C29335012FC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87200" y="304800"/>
            <a:ext cx="1700000" cy="919048"/>
          </a:xfrm>
          <a:prstGeom prst="rect">
            <a:avLst/>
          </a:prstGeom>
        </p:spPr>
      </p:pic>
    </p:spTree>
    <p:extLst>
      <p:ext uri="{BB962C8B-B14F-4D97-AF65-F5344CB8AC3E}">
        <p14:creationId xmlns:p14="http://schemas.microsoft.com/office/powerpoint/2010/main" val="169099182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 Half">
  <p:cSld name="Blank - Half">
    <p:bg>
      <p:bgPr>
        <a:solidFill>
          <a:schemeClr val="lt1"/>
        </a:solidFill>
        <a:effectLst/>
      </p:bgPr>
    </p:bg>
    <p:spTree>
      <p:nvGrpSpPr>
        <p:cNvPr id="1" name="Shape 166"/>
        <p:cNvGrpSpPr/>
        <p:nvPr/>
      </p:nvGrpSpPr>
      <p:grpSpPr>
        <a:xfrm>
          <a:off x="0" y="0"/>
          <a:ext cx="0" cy="0"/>
          <a:chOff x="0" y="0"/>
          <a:chExt cx="0" cy="0"/>
        </a:xfrm>
      </p:grpSpPr>
    </p:spTree>
    <p:extLst>
      <p:ext uri="{BB962C8B-B14F-4D97-AF65-F5344CB8AC3E}">
        <p14:creationId xmlns:p14="http://schemas.microsoft.com/office/powerpoint/2010/main" val="10932687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8868D4-F224-463A-93CA-31958C218EA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8FD0D88-7647-44F1-9016-13963B704D9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152BBB8D-98AB-40ED-8A54-29695FE768E3}"/>
              </a:ext>
            </a:extLst>
          </p:cNvPr>
          <p:cNvSpPr>
            <a:spLocks noGrp="1"/>
          </p:cNvSpPr>
          <p:nvPr>
            <p:ph type="dt" sz="half" idx="10"/>
          </p:nvPr>
        </p:nvSpPr>
        <p:spPr/>
        <p:txBody>
          <a:bodyPr/>
          <a:lstStyle/>
          <a:p>
            <a:fld id="{9485F215-8D1D-44B3-8672-5A82BB1B618C}" type="datetimeFigureOut">
              <a:rPr lang="en-US" smtClean="0"/>
              <a:t>6/3/2022</a:t>
            </a:fld>
            <a:endParaRPr lang="en-US" dirty="0"/>
          </a:p>
        </p:txBody>
      </p:sp>
      <p:sp>
        <p:nvSpPr>
          <p:cNvPr id="5" name="Footer Placeholder 4">
            <a:extLst>
              <a:ext uri="{FF2B5EF4-FFF2-40B4-BE49-F238E27FC236}">
                <a16:creationId xmlns:a16="http://schemas.microsoft.com/office/drawing/2014/main" id="{138574A0-91F2-459B-BBC8-72914D973D6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9DE5E3A-27D6-4FEA-BDB9-8E358C6F206B}"/>
              </a:ext>
            </a:extLst>
          </p:cNvPr>
          <p:cNvSpPr>
            <a:spLocks noGrp="1"/>
          </p:cNvSpPr>
          <p:nvPr>
            <p:ph type="sldNum" sz="quarter" idx="12"/>
          </p:nvPr>
        </p:nvSpPr>
        <p:spPr/>
        <p:txBody>
          <a:bodyPr/>
          <a:lstStyle/>
          <a:p>
            <a:fld id="{2C99518D-BF94-4C38-A831-08E2CC485CDF}" type="slidenum">
              <a:rPr lang="en-US" smtClean="0"/>
              <a:t>‹#›</a:t>
            </a:fld>
            <a:endParaRPr lang="en-US" dirty="0"/>
          </a:p>
        </p:txBody>
      </p:sp>
    </p:spTree>
    <p:extLst>
      <p:ext uri="{BB962C8B-B14F-4D97-AF65-F5344CB8AC3E}">
        <p14:creationId xmlns:p14="http://schemas.microsoft.com/office/powerpoint/2010/main" val="35396889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8D4FF9-6692-43E2-8CB1-D224E7D09E7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7D51D05-E6DA-4D87-B8B3-9506349DF0B4}"/>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083EED3-25CD-4FDC-93C6-C2E715D1F45F}"/>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131BADB-9A02-45AF-8901-DBDA38F7FABC}"/>
              </a:ext>
            </a:extLst>
          </p:cNvPr>
          <p:cNvSpPr>
            <a:spLocks noGrp="1"/>
          </p:cNvSpPr>
          <p:nvPr>
            <p:ph type="dt" sz="half" idx="10"/>
          </p:nvPr>
        </p:nvSpPr>
        <p:spPr/>
        <p:txBody>
          <a:bodyPr/>
          <a:lstStyle/>
          <a:p>
            <a:fld id="{9485F215-8D1D-44B3-8672-5A82BB1B618C}" type="datetimeFigureOut">
              <a:rPr lang="en-US" smtClean="0"/>
              <a:t>6/3/2022</a:t>
            </a:fld>
            <a:endParaRPr lang="en-US" dirty="0"/>
          </a:p>
        </p:txBody>
      </p:sp>
      <p:sp>
        <p:nvSpPr>
          <p:cNvPr id="6" name="Footer Placeholder 5">
            <a:extLst>
              <a:ext uri="{FF2B5EF4-FFF2-40B4-BE49-F238E27FC236}">
                <a16:creationId xmlns:a16="http://schemas.microsoft.com/office/drawing/2014/main" id="{2E075339-DE55-449E-9160-A055B3BB24C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8C154D65-EE8F-448E-81B0-E0A42C4DA268}"/>
              </a:ext>
            </a:extLst>
          </p:cNvPr>
          <p:cNvSpPr>
            <a:spLocks noGrp="1"/>
          </p:cNvSpPr>
          <p:nvPr>
            <p:ph type="sldNum" sz="quarter" idx="12"/>
          </p:nvPr>
        </p:nvSpPr>
        <p:spPr/>
        <p:txBody>
          <a:bodyPr/>
          <a:lstStyle/>
          <a:p>
            <a:fld id="{2C99518D-BF94-4C38-A831-08E2CC485CDF}" type="slidenum">
              <a:rPr lang="en-US" smtClean="0"/>
              <a:t>‹#›</a:t>
            </a:fld>
            <a:endParaRPr lang="en-US" dirty="0"/>
          </a:p>
        </p:txBody>
      </p:sp>
    </p:spTree>
    <p:extLst>
      <p:ext uri="{BB962C8B-B14F-4D97-AF65-F5344CB8AC3E}">
        <p14:creationId xmlns:p14="http://schemas.microsoft.com/office/powerpoint/2010/main" val="28423521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65D5CD-7EDD-4A38-AC67-0B70CC21676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AAF682E-5DC2-4865-95A8-1239A520C79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A8FC3F4-9093-424A-9B68-70696182C4A3}"/>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959A03C-3685-45F6-A27F-90A32180AD7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6F4C465-666A-422C-9885-B13974E83D6A}"/>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9C0F09C-3BE0-4FEF-9B16-8F51D60D3DD5}"/>
              </a:ext>
            </a:extLst>
          </p:cNvPr>
          <p:cNvSpPr>
            <a:spLocks noGrp="1"/>
          </p:cNvSpPr>
          <p:nvPr>
            <p:ph type="dt" sz="half" idx="10"/>
          </p:nvPr>
        </p:nvSpPr>
        <p:spPr/>
        <p:txBody>
          <a:bodyPr/>
          <a:lstStyle/>
          <a:p>
            <a:fld id="{9485F215-8D1D-44B3-8672-5A82BB1B618C}" type="datetimeFigureOut">
              <a:rPr lang="en-US" smtClean="0"/>
              <a:t>6/3/2022</a:t>
            </a:fld>
            <a:endParaRPr lang="en-US" dirty="0"/>
          </a:p>
        </p:txBody>
      </p:sp>
      <p:sp>
        <p:nvSpPr>
          <p:cNvPr id="8" name="Footer Placeholder 7">
            <a:extLst>
              <a:ext uri="{FF2B5EF4-FFF2-40B4-BE49-F238E27FC236}">
                <a16:creationId xmlns:a16="http://schemas.microsoft.com/office/drawing/2014/main" id="{3E177F8D-4644-47E0-8B65-703363977791}"/>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F9C0101B-FB24-42B6-AC32-249F5824D29B}"/>
              </a:ext>
            </a:extLst>
          </p:cNvPr>
          <p:cNvSpPr>
            <a:spLocks noGrp="1"/>
          </p:cNvSpPr>
          <p:nvPr>
            <p:ph type="sldNum" sz="quarter" idx="12"/>
          </p:nvPr>
        </p:nvSpPr>
        <p:spPr/>
        <p:txBody>
          <a:bodyPr/>
          <a:lstStyle/>
          <a:p>
            <a:fld id="{2C99518D-BF94-4C38-A831-08E2CC485CDF}" type="slidenum">
              <a:rPr lang="en-US" smtClean="0"/>
              <a:t>‹#›</a:t>
            </a:fld>
            <a:endParaRPr lang="en-US" dirty="0"/>
          </a:p>
        </p:txBody>
      </p:sp>
    </p:spTree>
    <p:extLst>
      <p:ext uri="{BB962C8B-B14F-4D97-AF65-F5344CB8AC3E}">
        <p14:creationId xmlns:p14="http://schemas.microsoft.com/office/powerpoint/2010/main" val="10941956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C0B7B6-2C79-4C9A-9775-36C7DA82454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B84096E-8043-40A7-93D6-86827735775E}"/>
              </a:ext>
            </a:extLst>
          </p:cNvPr>
          <p:cNvSpPr>
            <a:spLocks noGrp="1"/>
          </p:cNvSpPr>
          <p:nvPr>
            <p:ph type="dt" sz="half" idx="10"/>
          </p:nvPr>
        </p:nvSpPr>
        <p:spPr/>
        <p:txBody>
          <a:bodyPr/>
          <a:lstStyle/>
          <a:p>
            <a:fld id="{9485F215-8D1D-44B3-8672-5A82BB1B618C}" type="datetimeFigureOut">
              <a:rPr lang="en-US" smtClean="0"/>
              <a:t>6/3/2022</a:t>
            </a:fld>
            <a:endParaRPr lang="en-US" dirty="0"/>
          </a:p>
        </p:txBody>
      </p:sp>
      <p:sp>
        <p:nvSpPr>
          <p:cNvPr id="4" name="Footer Placeholder 3">
            <a:extLst>
              <a:ext uri="{FF2B5EF4-FFF2-40B4-BE49-F238E27FC236}">
                <a16:creationId xmlns:a16="http://schemas.microsoft.com/office/drawing/2014/main" id="{4367C4A0-E7B5-4EF9-8C16-840E239AA817}"/>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774B209F-5094-40AC-A4BA-A220646058C2}"/>
              </a:ext>
            </a:extLst>
          </p:cNvPr>
          <p:cNvSpPr>
            <a:spLocks noGrp="1"/>
          </p:cNvSpPr>
          <p:nvPr>
            <p:ph type="sldNum" sz="quarter" idx="12"/>
          </p:nvPr>
        </p:nvSpPr>
        <p:spPr/>
        <p:txBody>
          <a:bodyPr/>
          <a:lstStyle/>
          <a:p>
            <a:fld id="{2C99518D-BF94-4C38-A831-08E2CC485CDF}" type="slidenum">
              <a:rPr lang="en-US" smtClean="0"/>
              <a:t>‹#›</a:t>
            </a:fld>
            <a:endParaRPr lang="en-US" dirty="0"/>
          </a:p>
        </p:txBody>
      </p:sp>
    </p:spTree>
    <p:extLst>
      <p:ext uri="{BB962C8B-B14F-4D97-AF65-F5344CB8AC3E}">
        <p14:creationId xmlns:p14="http://schemas.microsoft.com/office/powerpoint/2010/main" val="12347891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03B4AE9-8CED-44C9-8F9A-8210A80EBA1E}"/>
              </a:ext>
            </a:extLst>
          </p:cNvPr>
          <p:cNvSpPr>
            <a:spLocks noGrp="1"/>
          </p:cNvSpPr>
          <p:nvPr>
            <p:ph type="dt" sz="half" idx="10"/>
          </p:nvPr>
        </p:nvSpPr>
        <p:spPr/>
        <p:txBody>
          <a:bodyPr/>
          <a:lstStyle/>
          <a:p>
            <a:fld id="{9485F215-8D1D-44B3-8672-5A82BB1B618C}" type="datetimeFigureOut">
              <a:rPr lang="en-US" smtClean="0"/>
              <a:t>6/3/2022</a:t>
            </a:fld>
            <a:endParaRPr lang="en-US" dirty="0"/>
          </a:p>
        </p:txBody>
      </p:sp>
      <p:sp>
        <p:nvSpPr>
          <p:cNvPr id="3" name="Footer Placeholder 2">
            <a:extLst>
              <a:ext uri="{FF2B5EF4-FFF2-40B4-BE49-F238E27FC236}">
                <a16:creationId xmlns:a16="http://schemas.microsoft.com/office/drawing/2014/main" id="{0BB438CC-7049-4327-A56E-46EBA4CCAF0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514D99AC-A40E-4FA6-BBBC-5859A2B9D090}"/>
              </a:ext>
            </a:extLst>
          </p:cNvPr>
          <p:cNvSpPr>
            <a:spLocks noGrp="1"/>
          </p:cNvSpPr>
          <p:nvPr>
            <p:ph type="sldNum" sz="quarter" idx="12"/>
          </p:nvPr>
        </p:nvSpPr>
        <p:spPr/>
        <p:txBody>
          <a:bodyPr/>
          <a:lstStyle/>
          <a:p>
            <a:fld id="{2C99518D-BF94-4C38-A831-08E2CC485CDF}" type="slidenum">
              <a:rPr lang="en-US" smtClean="0"/>
              <a:t>‹#›</a:t>
            </a:fld>
            <a:endParaRPr lang="en-US" dirty="0"/>
          </a:p>
        </p:txBody>
      </p:sp>
    </p:spTree>
    <p:extLst>
      <p:ext uri="{BB962C8B-B14F-4D97-AF65-F5344CB8AC3E}">
        <p14:creationId xmlns:p14="http://schemas.microsoft.com/office/powerpoint/2010/main" val="8353661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9C44C-585E-4CF0-8480-5FB4BC7B247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F0FF3FC-1FD5-44BD-A29A-C6E78B12AFC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78FB257-0D21-43BD-9CDF-89565B523F4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0860381-6600-450C-A718-B997E3B4151A}"/>
              </a:ext>
            </a:extLst>
          </p:cNvPr>
          <p:cNvSpPr>
            <a:spLocks noGrp="1"/>
          </p:cNvSpPr>
          <p:nvPr>
            <p:ph type="dt" sz="half" idx="10"/>
          </p:nvPr>
        </p:nvSpPr>
        <p:spPr/>
        <p:txBody>
          <a:bodyPr/>
          <a:lstStyle/>
          <a:p>
            <a:fld id="{9485F215-8D1D-44B3-8672-5A82BB1B618C}" type="datetimeFigureOut">
              <a:rPr lang="en-US" smtClean="0"/>
              <a:t>6/3/2022</a:t>
            </a:fld>
            <a:endParaRPr lang="en-US" dirty="0"/>
          </a:p>
        </p:txBody>
      </p:sp>
      <p:sp>
        <p:nvSpPr>
          <p:cNvPr id="6" name="Footer Placeholder 5">
            <a:extLst>
              <a:ext uri="{FF2B5EF4-FFF2-40B4-BE49-F238E27FC236}">
                <a16:creationId xmlns:a16="http://schemas.microsoft.com/office/drawing/2014/main" id="{EC4168AD-1C2C-40AD-8DD7-432B96F5019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716B6D0C-7353-4FA6-9E4C-81965EA80043}"/>
              </a:ext>
            </a:extLst>
          </p:cNvPr>
          <p:cNvSpPr>
            <a:spLocks noGrp="1"/>
          </p:cNvSpPr>
          <p:nvPr>
            <p:ph type="sldNum" sz="quarter" idx="12"/>
          </p:nvPr>
        </p:nvSpPr>
        <p:spPr/>
        <p:txBody>
          <a:bodyPr/>
          <a:lstStyle/>
          <a:p>
            <a:fld id="{2C99518D-BF94-4C38-A831-08E2CC485CDF}" type="slidenum">
              <a:rPr lang="en-US" smtClean="0"/>
              <a:t>‹#›</a:t>
            </a:fld>
            <a:endParaRPr lang="en-US" dirty="0"/>
          </a:p>
        </p:txBody>
      </p:sp>
    </p:spTree>
    <p:extLst>
      <p:ext uri="{BB962C8B-B14F-4D97-AF65-F5344CB8AC3E}">
        <p14:creationId xmlns:p14="http://schemas.microsoft.com/office/powerpoint/2010/main" val="14781269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65D1B9-AD7B-495E-AD11-11146B27F97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8AE2479-E712-43F0-88FE-E09D8C62E6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B49F9B71-EEC3-48E4-A8C0-623990ADFA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B5516B7-E4E5-4552-9731-444C40994558}"/>
              </a:ext>
            </a:extLst>
          </p:cNvPr>
          <p:cNvSpPr>
            <a:spLocks noGrp="1"/>
          </p:cNvSpPr>
          <p:nvPr>
            <p:ph type="dt" sz="half" idx="10"/>
          </p:nvPr>
        </p:nvSpPr>
        <p:spPr/>
        <p:txBody>
          <a:bodyPr/>
          <a:lstStyle/>
          <a:p>
            <a:fld id="{9485F215-8D1D-44B3-8672-5A82BB1B618C}" type="datetimeFigureOut">
              <a:rPr lang="en-US" smtClean="0"/>
              <a:t>6/3/2022</a:t>
            </a:fld>
            <a:endParaRPr lang="en-US" dirty="0"/>
          </a:p>
        </p:txBody>
      </p:sp>
      <p:sp>
        <p:nvSpPr>
          <p:cNvPr id="6" name="Footer Placeholder 5">
            <a:extLst>
              <a:ext uri="{FF2B5EF4-FFF2-40B4-BE49-F238E27FC236}">
                <a16:creationId xmlns:a16="http://schemas.microsoft.com/office/drawing/2014/main" id="{46409DF0-7809-4441-9998-5D3E1236A26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8C227BA1-0716-4B1B-B3AA-4030826F254E}"/>
              </a:ext>
            </a:extLst>
          </p:cNvPr>
          <p:cNvSpPr>
            <a:spLocks noGrp="1"/>
          </p:cNvSpPr>
          <p:nvPr>
            <p:ph type="sldNum" sz="quarter" idx="12"/>
          </p:nvPr>
        </p:nvSpPr>
        <p:spPr/>
        <p:txBody>
          <a:bodyPr/>
          <a:lstStyle/>
          <a:p>
            <a:fld id="{2C99518D-BF94-4C38-A831-08E2CC485CDF}" type="slidenum">
              <a:rPr lang="en-US" smtClean="0"/>
              <a:t>‹#›</a:t>
            </a:fld>
            <a:endParaRPr lang="en-US" dirty="0"/>
          </a:p>
        </p:txBody>
      </p:sp>
    </p:spTree>
    <p:extLst>
      <p:ext uri="{BB962C8B-B14F-4D97-AF65-F5344CB8AC3E}">
        <p14:creationId xmlns:p14="http://schemas.microsoft.com/office/powerpoint/2010/main" val="14435960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64BE523-176A-46D6-BCD4-F1E8976663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6D31F72-4712-4A93-9159-BBC0E0DA863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EABB2A-553C-4EA5-B905-ADED39D30B3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85F215-8D1D-44B3-8672-5A82BB1B618C}" type="datetimeFigureOut">
              <a:rPr lang="en-US" smtClean="0"/>
              <a:t>6/3/2022</a:t>
            </a:fld>
            <a:endParaRPr lang="en-US" dirty="0"/>
          </a:p>
        </p:txBody>
      </p:sp>
      <p:sp>
        <p:nvSpPr>
          <p:cNvPr id="5" name="Footer Placeholder 4">
            <a:extLst>
              <a:ext uri="{FF2B5EF4-FFF2-40B4-BE49-F238E27FC236}">
                <a16:creationId xmlns:a16="http://schemas.microsoft.com/office/drawing/2014/main" id="{A4AEAD63-DB7A-4298-8E0D-1D329913CB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2B9F9677-AE11-45DC-B0C4-F7E41B586E9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99518D-BF94-4C38-A831-08E2CC485CDF}" type="slidenum">
              <a:rPr lang="en-US" smtClean="0"/>
              <a:t>‹#›</a:t>
            </a:fld>
            <a:endParaRPr lang="en-US" dirty="0"/>
          </a:p>
        </p:txBody>
      </p:sp>
      <p:pic>
        <p:nvPicPr>
          <p:cNvPr id="7" name="Picture 6" descr="A picture containing diagram&#10;&#10;Description automatically generated">
            <a:extLst>
              <a:ext uri="{FF2B5EF4-FFF2-40B4-BE49-F238E27FC236}">
                <a16:creationId xmlns:a16="http://schemas.microsoft.com/office/drawing/2014/main" id="{F92092DF-7A0E-4531-A366-4265BFC83CC5}"/>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65070" y="136525"/>
            <a:ext cx="2208016" cy="1142903"/>
          </a:xfrm>
          <a:prstGeom prst="rect">
            <a:avLst/>
          </a:prstGeom>
        </p:spPr>
      </p:pic>
      <p:sp>
        <p:nvSpPr>
          <p:cNvPr id="8" name="Rectangle 7">
            <a:extLst>
              <a:ext uri="{FF2B5EF4-FFF2-40B4-BE49-F238E27FC236}">
                <a16:creationId xmlns:a16="http://schemas.microsoft.com/office/drawing/2014/main" id="{03F53ECC-40A8-4CD5-9A32-405A1A8D4BED}"/>
              </a:ext>
            </a:extLst>
          </p:cNvPr>
          <p:cNvSpPr/>
          <p:nvPr userDrawn="1"/>
        </p:nvSpPr>
        <p:spPr>
          <a:xfrm>
            <a:off x="11456194" y="5705977"/>
            <a:ext cx="354806" cy="1200329"/>
          </a:xfrm>
          <a:prstGeom prst="rect">
            <a:avLst/>
          </a:prstGeom>
        </p:spPr>
        <p:txBody>
          <a:bodyPr wrap="square">
            <a:spAutoFit/>
          </a:bodyPr>
          <a:lstStyle/>
          <a:p>
            <a:r>
              <a:rPr lang="en" sz="7200" b="1" dirty="0">
                <a:solidFill>
                  <a:srgbClr val="002060"/>
                </a:solidFill>
                <a:latin typeface="Amatic SC" panose="020B0604020202020204" charset="-79"/>
                <a:cs typeface="Amatic SC" panose="020B0604020202020204" charset="-79"/>
              </a:rPr>
              <a:t>©</a:t>
            </a:r>
            <a:endParaRPr lang="en-GB" sz="7200" b="1" dirty="0">
              <a:solidFill>
                <a:srgbClr val="002060"/>
              </a:solidFill>
              <a:latin typeface="Amatic SC" panose="020B0604020202020204" charset="-79"/>
              <a:cs typeface="Amatic SC" panose="020B0604020202020204" charset="-79"/>
            </a:endParaRPr>
          </a:p>
        </p:txBody>
      </p:sp>
      <p:sp>
        <p:nvSpPr>
          <p:cNvPr id="9" name="TextBox 8">
            <a:extLst>
              <a:ext uri="{FF2B5EF4-FFF2-40B4-BE49-F238E27FC236}">
                <a16:creationId xmlns:a16="http://schemas.microsoft.com/office/drawing/2014/main" id="{0F79074A-6193-52F9-AE28-BE9ACF2DEA58}"/>
              </a:ext>
            </a:extLst>
          </p:cNvPr>
          <p:cNvSpPr txBox="1"/>
          <p:nvPr userDrawn="1"/>
        </p:nvSpPr>
        <p:spPr>
          <a:xfrm rot="19995021">
            <a:off x="4698590" y="1748120"/>
            <a:ext cx="4845107" cy="938719"/>
          </a:xfrm>
          <a:prstGeom prst="rect">
            <a:avLst/>
          </a:prstGeom>
          <a:noFill/>
        </p:spPr>
        <p:txBody>
          <a:bodyPr wrap="square" rtlCol="0">
            <a:spAutoFit/>
          </a:bodyPr>
          <a:lstStyle/>
          <a:p>
            <a:r>
              <a:rPr lang="en-GB" sz="5500" dirty="0">
                <a:solidFill>
                  <a:schemeClr val="bg1">
                    <a:lumMod val="65000"/>
                  </a:schemeClr>
                </a:solidFill>
                <a:latin typeface="Algerian" panose="04020705040A02060702" pitchFamily="82" charset="0"/>
              </a:rPr>
              <a:t>Sample</a:t>
            </a:r>
          </a:p>
        </p:txBody>
      </p:sp>
    </p:spTree>
    <p:extLst>
      <p:ext uri="{BB962C8B-B14F-4D97-AF65-F5344CB8AC3E}">
        <p14:creationId xmlns:p14="http://schemas.microsoft.com/office/powerpoint/2010/main" val="32799115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AFCE22A-B8B4-43CF-8314-AD8A239EAF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996617F-C96F-4C20-A8FC-98F4A8CC52B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0D690AA-EAC8-447C-9F2A-68AE91C1D38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42288E-F3B1-4FAC-A398-8218C1726BF1}" type="datetimeFigureOut">
              <a:rPr lang="en-US" smtClean="0"/>
              <a:t>6/3/2022</a:t>
            </a:fld>
            <a:endParaRPr lang="en-US" dirty="0"/>
          </a:p>
        </p:txBody>
      </p:sp>
      <p:sp>
        <p:nvSpPr>
          <p:cNvPr id="5" name="Footer Placeholder 4">
            <a:extLst>
              <a:ext uri="{FF2B5EF4-FFF2-40B4-BE49-F238E27FC236}">
                <a16:creationId xmlns:a16="http://schemas.microsoft.com/office/drawing/2014/main" id="{700F0E13-A17C-4BD9-BB30-A85129439A8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A00CE96F-CE82-4437-A889-A2D507F56B6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8C13640-46F1-47FC-AB4F-3B5F6DBD119D}" type="slidenum">
              <a:rPr lang="en-US" smtClean="0"/>
              <a:t>‹#›</a:t>
            </a:fld>
            <a:endParaRPr lang="en-US" dirty="0"/>
          </a:p>
        </p:txBody>
      </p:sp>
      <p:pic>
        <p:nvPicPr>
          <p:cNvPr id="8" name="Picture 7" descr="A picture containing diagram&#10;&#10;Description automatically generated">
            <a:extLst>
              <a:ext uri="{FF2B5EF4-FFF2-40B4-BE49-F238E27FC236}">
                <a16:creationId xmlns:a16="http://schemas.microsoft.com/office/drawing/2014/main" id="{68DF4964-2644-446C-A103-D87F84A54C21}"/>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165070" y="136525"/>
            <a:ext cx="2208016" cy="1142903"/>
          </a:xfrm>
          <a:prstGeom prst="rect">
            <a:avLst/>
          </a:prstGeom>
        </p:spPr>
      </p:pic>
      <p:sp>
        <p:nvSpPr>
          <p:cNvPr id="9" name="Rectangle 8">
            <a:extLst>
              <a:ext uri="{FF2B5EF4-FFF2-40B4-BE49-F238E27FC236}">
                <a16:creationId xmlns:a16="http://schemas.microsoft.com/office/drawing/2014/main" id="{B5435A4F-3DF4-45E1-B42A-DD79C50C9146}"/>
              </a:ext>
            </a:extLst>
          </p:cNvPr>
          <p:cNvSpPr/>
          <p:nvPr userDrawn="1"/>
        </p:nvSpPr>
        <p:spPr>
          <a:xfrm>
            <a:off x="11456194" y="5705977"/>
            <a:ext cx="354806" cy="1200329"/>
          </a:xfrm>
          <a:prstGeom prst="rect">
            <a:avLst/>
          </a:prstGeom>
        </p:spPr>
        <p:txBody>
          <a:bodyPr wrap="square">
            <a:spAutoFit/>
          </a:bodyPr>
          <a:lstStyle/>
          <a:p>
            <a:r>
              <a:rPr lang="en" sz="7200" b="1" dirty="0">
                <a:solidFill>
                  <a:srgbClr val="002060"/>
                </a:solidFill>
                <a:latin typeface="Amatic SC" panose="020B0604020202020204" charset="-79"/>
                <a:cs typeface="Amatic SC" panose="020B0604020202020204" charset="-79"/>
              </a:rPr>
              <a:t>©</a:t>
            </a:r>
            <a:endParaRPr lang="en-GB" sz="7200" b="1" dirty="0">
              <a:solidFill>
                <a:srgbClr val="002060"/>
              </a:solidFill>
              <a:latin typeface="Amatic SC" panose="020B0604020202020204" charset="-79"/>
              <a:cs typeface="Amatic SC" panose="020B0604020202020204" charset="-79"/>
            </a:endParaRPr>
          </a:p>
        </p:txBody>
      </p:sp>
    </p:spTree>
    <p:extLst>
      <p:ext uri="{BB962C8B-B14F-4D97-AF65-F5344CB8AC3E}">
        <p14:creationId xmlns:p14="http://schemas.microsoft.com/office/powerpoint/2010/main" val="173529866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1.xml"/><Relationship Id="rId5" Type="http://schemas.openxmlformats.org/officeDocument/2006/relationships/hyperlink" Target="https://www.parentingforbrain.com/self-regulation-toddler-temper-tantrums/" TargetMode="Externa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gif"/></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4.xml"/><Relationship Id="rId6" Type="http://schemas.openxmlformats.org/officeDocument/2006/relationships/image" Target="../media/image15.png"/><Relationship Id="rId5" Type="http://schemas.openxmlformats.org/officeDocument/2006/relationships/image" Target="../media/image14.gif"/><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5.xml"/><Relationship Id="rId5" Type="http://schemas.openxmlformats.org/officeDocument/2006/relationships/image" Target="../media/image17.png"/><Relationship Id="rId4" Type="http://schemas.openxmlformats.org/officeDocument/2006/relationships/image" Target="../media/image16.jp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6.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7.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20.xml"/><Relationship Id="rId5" Type="http://schemas.openxmlformats.org/officeDocument/2006/relationships/image" Target="../media/image5.jpeg"/><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3.xml"/><Relationship Id="rId1" Type="http://schemas.openxmlformats.org/officeDocument/2006/relationships/tags" Target="../tags/tag22.xml"/><Relationship Id="rId4" Type="http://schemas.openxmlformats.org/officeDocument/2006/relationships/hyperlink" Target="http://www.mentallywellschools.co.uk/" TargetMode="Externa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8.xml"/><Relationship Id="rId5" Type="http://schemas.openxmlformats.org/officeDocument/2006/relationships/hyperlink" Target="https://www.parentingforbrain.com/self-regulation-toddler-temper-tantrums/" TargetMode="Externa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0.xml"/><Relationship Id="rId5" Type="http://schemas.openxmlformats.org/officeDocument/2006/relationships/hyperlink" Target="https://www.parentingforbrain.com/self-regulation-toddler-temper-tantrums/" TargetMode="Externa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CF7048-E326-4BD3-A72C-53BE9753BB53}"/>
              </a:ext>
            </a:extLst>
          </p:cNvPr>
          <p:cNvSpPr>
            <a:spLocks noGrp="1"/>
          </p:cNvSpPr>
          <p:nvPr>
            <p:ph type="ctrTitle"/>
          </p:nvPr>
        </p:nvSpPr>
        <p:spPr>
          <a:xfrm>
            <a:off x="1764102" y="1928018"/>
            <a:ext cx="8663796" cy="3001963"/>
          </a:xfrm>
        </p:spPr>
        <p:txBody>
          <a:bodyPr>
            <a:noAutofit/>
          </a:bodyPr>
          <a:lstStyle/>
          <a:p>
            <a:r>
              <a:rPr lang="en-US" dirty="0">
                <a:solidFill>
                  <a:srgbClr val="002060"/>
                </a:solidFill>
                <a:latin typeface="+mn-lt"/>
              </a:rPr>
              <a:t>Week 8</a:t>
            </a:r>
            <a:br>
              <a:rPr lang="en-US" dirty="0">
                <a:solidFill>
                  <a:srgbClr val="002060"/>
                </a:solidFill>
                <a:latin typeface="+mn-lt"/>
              </a:rPr>
            </a:br>
            <a:r>
              <a:rPr lang="en-US" dirty="0">
                <a:solidFill>
                  <a:srgbClr val="002060"/>
                </a:solidFill>
                <a:latin typeface="+mn-lt"/>
              </a:rPr>
              <a:t>Distress Tolerance:</a:t>
            </a:r>
            <a:br>
              <a:rPr lang="en-US" dirty="0">
                <a:solidFill>
                  <a:srgbClr val="002060"/>
                </a:solidFill>
                <a:latin typeface="+mn-lt"/>
              </a:rPr>
            </a:br>
            <a:r>
              <a:rPr lang="en-US" dirty="0">
                <a:solidFill>
                  <a:srgbClr val="002060"/>
                </a:solidFill>
                <a:latin typeface="+mn-lt"/>
              </a:rPr>
              <a:t>TIP skills for managing extreme emotions</a:t>
            </a:r>
          </a:p>
        </p:txBody>
      </p:sp>
    </p:spTree>
    <p:custDataLst>
      <p:tags r:id="rId1"/>
    </p:custDataLst>
    <p:extLst>
      <p:ext uri="{BB962C8B-B14F-4D97-AF65-F5344CB8AC3E}">
        <p14:creationId xmlns:p14="http://schemas.microsoft.com/office/powerpoint/2010/main" val="18380878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374E77AD-65D2-4DF2-80D5-9E70C33AC9E6}"/>
              </a:ext>
            </a:extLst>
          </p:cNvPr>
          <p:cNvSpPr/>
          <p:nvPr/>
        </p:nvSpPr>
        <p:spPr>
          <a:xfrm>
            <a:off x="136455" y="108213"/>
            <a:ext cx="3052206" cy="1325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0579D8AC-A365-4771-B3BB-5CF6AE4A9C03}"/>
              </a:ext>
            </a:extLst>
          </p:cNvPr>
          <p:cNvSpPr>
            <a:spLocks noGrp="1"/>
          </p:cNvSpPr>
          <p:nvPr>
            <p:ph type="title"/>
          </p:nvPr>
        </p:nvSpPr>
        <p:spPr/>
        <p:txBody>
          <a:bodyPr/>
          <a:lstStyle/>
          <a:p>
            <a:endParaRPr lang="en-US" dirty="0"/>
          </a:p>
        </p:txBody>
      </p:sp>
      <p:pic>
        <p:nvPicPr>
          <p:cNvPr id="4" name="Content Placeholder 3">
            <a:extLst>
              <a:ext uri="{FF2B5EF4-FFF2-40B4-BE49-F238E27FC236}">
                <a16:creationId xmlns:a16="http://schemas.microsoft.com/office/drawing/2014/main" id="{E1DF9545-DD2C-4B5C-807E-EE970664993D}"/>
              </a:ext>
            </a:extLst>
          </p:cNvPr>
          <p:cNvPicPr>
            <a:picLocks noGrp="1" noChangeAspect="1"/>
          </p:cNvPicPr>
          <p:nvPr>
            <p:ph idx="1"/>
          </p:nvPr>
        </p:nvPicPr>
        <p:blipFill rotWithShape="1">
          <a:blip r:embed="rId4">
            <a:extLst>
              <a:ext uri="{28A0092B-C50C-407E-A947-70E740481C1C}">
                <a14:useLocalDpi xmlns:a14="http://schemas.microsoft.com/office/drawing/2010/main" val="0"/>
              </a:ext>
            </a:extLst>
          </a:blip>
          <a:srcRect l="38611" t="13373" r="36480"/>
          <a:stretch/>
        </p:blipFill>
        <p:spPr>
          <a:xfrm>
            <a:off x="4736096" y="303147"/>
            <a:ext cx="2840958" cy="6577720"/>
          </a:xfrm>
          <a:prstGeom prst="rect">
            <a:avLst/>
          </a:prstGeom>
        </p:spPr>
      </p:pic>
      <p:sp>
        <p:nvSpPr>
          <p:cNvPr id="5" name="TextBox 4">
            <a:extLst>
              <a:ext uri="{FF2B5EF4-FFF2-40B4-BE49-F238E27FC236}">
                <a16:creationId xmlns:a16="http://schemas.microsoft.com/office/drawing/2014/main" id="{9BFB0B2C-CA27-4051-B465-67B3BEFA9797}"/>
              </a:ext>
            </a:extLst>
          </p:cNvPr>
          <p:cNvSpPr txBox="1"/>
          <p:nvPr/>
        </p:nvSpPr>
        <p:spPr>
          <a:xfrm>
            <a:off x="57149" y="673100"/>
            <a:ext cx="4933951" cy="5693866"/>
          </a:xfrm>
          <a:prstGeom prst="rect">
            <a:avLst/>
          </a:prstGeom>
          <a:solidFill>
            <a:schemeClr val="bg1"/>
          </a:solidFill>
        </p:spPr>
        <p:txBody>
          <a:bodyPr wrap="square" rtlCol="0">
            <a:spAutoFit/>
          </a:bodyPr>
          <a:lstStyle/>
          <a:p>
            <a:pPr algn="ctr"/>
            <a:r>
              <a:rPr lang="en-US" sz="2800" b="1" u="sng" dirty="0">
                <a:solidFill>
                  <a:srgbClr val="FF0000"/>
                </a:solidFill>
              </a:rPr>
              <a:t>The Sympathetic Nervous System</a:t>
            </a:r>
          </a:p>
          <a:p>
            <a:pPr marL="457200" indent="-457200" algn="ctr">
              <a:buFontTx/>
              <a:buChar char="-"/>
            </a:pPr>
            <a:r>
              <a:rPr lang="en-US" sz="2800" b="1" dirty="0">
                <a:solidFill>
                  <a:srgbClr val="FF0000"/>
                </a:solidFill>
              </a:rPr>
              <a:t>The body’s fight or flight system that is activated in periods of distress</a:t>
            </a:r>
          </a:p>
          <a:p>
            <a:pPr marL="457200" indent="-457200" algn="ctr">
              <a:buFontTx/>
              <a:buChar char="-"/>
            </a:pPr>
            <a:r>
              <a:rPr lang="en-US" sz="2800" b="1" dirty="0"/>
              <a:t>It causes a few things to happen: </a:t>
            </a:r>
          </a:p>
          <a:p>
            <a:pPr marL="457200" indent="-457200" algn="ctr">
              <a:buFontTx/>
              <a:buChar char="-"/>
            </a:pPr>
            <a:r>
              <a:rPr lang="en-US" sz="2800" b="1" dirty="0"/>
              <a:t>Heart rate increases</a:t>
            </a:r>
          </a:p>
          <a:p>
            <a:pPr marL="457200" indent="-457200" algn="ctr">
              <a:buFontTx/>
              <a:buChar char="-"/>
            </a:pPr>
            <a:r>
              <a:rPr lang="en-US" sz="2800" b="1" dirty="0"/>
              <a:t>Breathing rate increases</a:t>
            </a:r>
          </a:p>
          <a:p>
            <a:pPr marL="457200" indent="-457200" algn="ctr">
              <a:buFontTx/>
              <a:buChar char="-"/>
            </a:pPr>
            <a:r>
              <a:rPr lang="en-US" sz="2800" b="1" dirty="0"/>
              <a:t>Blood pressure increases</a:t>
            </a:r>
          </a:p>
          <a:p>
            <a:pPr marL="457200" indent="-457200" algn="ctr">
              <a:buFontTx/>
              <a:buChar char="-"/>
            </a:pPr>
            <a:r>
              <a:rPr lang="en-US" sz="2800" b="1" dirty="0"/>
              <a:t>Saliva production increases</a:t>
            </a:r>
          </a:p>
          <a:p>
            <a:pPr marL="457200" indent="-457200" algn="ctr">
              <a:buFontTx/>
              <a:buChar char="-"/>
            </a:pPr>
            <a:r>
              <a:rPr lang="en-US" sz="2800" b="1" dirty="0"/>
              <a:t>Pupils become dilated</a:t>
            </a:r>
          </a:p>
          <a:p>
            <a:pPr marL="457200" indent="-457200" algn="ctr">
              <a:buFontTx/>
              <a:buChar char="-"/>
            </a:pPr>
            <a:r>
              <a:rPr lang="en-US" sz="2800" b="1" dirty="0"/>
              <a:t>Digestion slows down</a:t>
            </a:r>
          </a:p>
        </p:txBody>
      </p:sp>
      <p:sp>
        <p:nvSpPr>
          <p:cNvPr id="6" name="TextBox 5">
            <a:extLst>
              <a:ext uri="{FF2B5EF4-FFF2-40B4-BE49-F238E27FC236}">
                <a16:creationId xmlns:a16="http://schemas.microsoft.com/office/drawing/2014/main" id="{A3C044C3-B920-46B2-86F8-791B3D3AA058}"/>
              </a:ext>
            </a:extLst>
          </p:cNvPr>
          <p:cNvSpPr txBox="1"/>
          <p:nvPr/>
        </p:nvSpPr>
        <p:spPr>
          <a:xfrm>
            <a:off x="720654" y="310457"/>
            <a:ext cx="4576081" cy="400110"/>
          </a:xfrm>
          <a:prstGeom prst="rect">
            <a:avLst/>
          </a:prstGeom>
          <a:noFill/>
        </p:spPr>
        <p:txBody>
          <a:bodyPr wrap="square" rtlCol="0">
            <a:spAutoFit/>
          </a:bodyPr>
          <a:lstStyle/>
          <a:p>
            <a:r>
              <a:rPr lang="en-US" sz="2000" b="1" dirty="0"/>
              <a:t>SIM- PAH-THETIC (sound out the word!)</a:t>
            </a:r>
          </a:p>
        </p:txBody>
      </p:sp>
      <p:sp>
        <p:nvSpPr>
          <p:cNvPr id="7" name="TextBox 6">
            <a:extLst>
              <a:ext uri="{FF2B5EF4-FFF2-40B4-BE49-F238E27FC236}">
                <a16:creationId xmlns:a16="http://schemas.microsoft.com/office/drawing/2014/main" id="{B0DD2FCA-8571-45F5-A0CA-5C3799F5E8F7}"/>
              </a:ext>
            </a:extLst>
          </p:cNvPr>
          <p:cNvSpPr txBox="1"/>
          <p:nvPr/>
        </p:nvSpPr>
        <p:spPr>
          <a:xfrm>
            <a:off x="6997700" y="203200"/>
            <a:ext cx="5137151" cy="400110"/>
          </a:xfrm>
          <a:prstGeom prst="rect">
            <a:avLst/>
          </a:prstGeom>
          <a:noFill/>
        </p:spPr>
        <p:txBody>
          <a:bodyPr wrap="square" rtlCol="0">
            <a:spAutoFit/>
          </a:bodyPr>
          <a:lstStyle/>
          <a:p>
            <a:pPr algn="ctr"/>
            <a:r>
              <a:rPr lang="en-US" sz="2000" b="1" dirty="0"/>
              <a:t>PARA- SIM- PAH-THETIC (sound out the word!)</a:t>
            </a:r>
          </a:p>
        </p:txBody>
      </p:sp>
      <p:sp>
        <p:nvSpPr>
          <p:cNvPr id="8" name="TextBox 7">
            <a:extLst>
              <a:ext uri="{FF2B5EF4-FFF2-40B4-BE49-F238E27FC236}">
                <a16:creationId xmlns:a16="http://schemas.microsoft.com/office/drawing/2014/main" id="{4859679B-5A44-4359-82AB-25F8CE38CB39}"/>
              </a:ext>
            </a:extLst>
          </p:cNvPr>
          <p:cNvSpPr txBox="1"/>
          <p:nvPr/>
        </p:nvSpPr>
        <p:spPr>
          <a:xfrm>
            <a:off x="7258049" y="541795"/>
            <a:ext cx="4933951" cy="5693866"/>
          </a:xfrm>
          <a:prstGeom prst="rect">
            <a:avLst/>
          </a:prstGeom>
          <a:solidFill>
            <a:schemeClr val="bg1"/>
          </a:solidFill>
        </p:spPr>
        <p:txBody>
          <a:bodyPr wrap="square" rtlCol="0">
            <a:spAutoFit/>
          </a:bodyPr>
          <a:lstStyle/>
          <a:p>
            <a:pPr algn="ctr"/>
            <a:r>
              <a:rPr lang="en-US" sz="2800" b="1" u="sng" dirty="0">
                <a:solidFill>
                  <a:srgbClr val="00B050"/>
                </a:solidFill>
              </a:rPr>
              <a:t>The Parasympathetic Nervous System</a:t>
            </a:r>
          </a:p>
          <a:p>
            <a:pPr marL="457200" indent="-457200" algn="ctr">
              <a:buFontTx/>
              <a:buChar char="-"/>
            </a:pPr>
            <a:r>
              <a:rPr lang="en-US" sz="2800" b="1" dirty="0">
                <a:solidFill>
                  <a:srgbClr val="00B050"/>
                </a:solidFill>
              </a:rPr>
              <a:t>The body’s soothe system that is activated </a:t>
            </a:r>
            <a:r>
              <a:rPr lang="en-US" sz="2800" b="1" u="sng" dirty="0">
                <a:solidFill>
                  <a:srgbClr val="00B050"/>
                </a:solidFill>
              </a:rPr>
              <a:t>after</a:t>
            </a:r>
            <a:r>
              <a:rPr lang="en-US" sz="2800" b="1" dirty="0">
                <a:solidFill>
                  <a:srgbClr val="00B050"/>
                </a:solidFill>
              </a:rPr>
              <a:t> periods of distress</a:t>
            </a:r>
          </a:p>
          <a:p>
            <a:pPr marL="457200" indent="-457200" algn="ctr">
              <a:buFontTx/>
              <a:buChar char="-"/>
            </a:pPr>
            <a:r>
              <a:rPr lang="en-US" sz="2800" b="1" dirty="0"/>
              <a:t>It causes a few things to happen: </a:t>
            </a:r>
          </a:p>
          <a:p>
            <a:pPr marL="457200" indent="-457200" algn="ctr">
              <a:buFontTx/>
              <a:buChar char="-"/>
            </a:pPr>
            <a:r>
              <a:rPr lang="en-US" sz="2800" b="1" dirty="0"/>
              <a:t>Heart rate decreases</a:t>
            </a:r>
          </a:p>
          <a:p>
            <a:pPr marL="457200" indent="-457200" algn="ctr">
              <a:buFontTx/>
              <a:buChar char="-"/>
            </a:pPr>
            <a:r>
              <a:rPr lang="en-US" sz="2800" b="1" dirty="0"/>
              <a:t>Breathing slows</a:t>
            </a:r>
          </a:p>
          <a:p>
            <a:pPr marL="457200" indent="-457200" algn="ctr">
              <a:buFontTx/>
              <a:buChar char="-"/>
            </a:pPr>
            <a:r>
              <a:rPr lang="en-US" sz="2800" b="1" dirty="0"/>
              <a:t>Blood pressure decreases</a:t>
            </a:r>
          </a:p>
          <a:p>
            <a:pPr marL="457200" indent="-457200" algn="ctr">
              <a:buFontTx/>
              <a:buChar char="-"/>
            </a:pPr>
            <a:r>
              <a:rPr lang="en-US" sz="2800" b="1" dirty="0"/>
              <a:t>Saliva production decreases</a:t>
            </a:r>
          </a:p>
          <a:p>
            <a:pPr marL="457200" indent="-457200" algn="ctr">
              <a:buFontTx/>
              <a:buChar char="-"/>
            </a:pPr>
            <a:r>
              <a:rPr lang="en-US" sz="2800" b="1" dirty="0"/>
              <a:t>Pupils constrict </a:t>
            </a:r>
          </a:p>
          <a:p>
            <a:pPr marL="457200" indent="-457200" algn="ctr">
              <a:buFontTx/>
              <a:buChar char="-"/>
            </a:pPr>
            <a:r>
              <a:rPr lang="en-US" sz="2800" b="1" dirty="0"/>
              <a:t>Digestion increases</a:t>
            </a:r>
          </a:p>
        </p:txBody>
      </p:sp>
      <p:sp>
        <p:nvSpPr>
          <p:cNvPr id="3" name="TextBox 2">
            <a:extLst>
              <a:ext uri="{FF2B5EF4-FFF2-40B4-BE49-F238E27FC236}">
                <a16:creationId xmlns:a16="http://schemas.microsoft.com/office/drawing/2014/main" id="{471DE337-B689-496C-9A5B-663065C89668}"/>
              </a:ext>
            </a:extLst>
          </p:cNvPr>
          <p:cNvSpPr txBox="1"/>
          <p:nvPr/>
        </p:nvSpPr>
        <p:spPr>
          <a:xfrm>
            <a:off x="2791326" y="3778508"/>
            <a:ext cx="1684421" cy="369332"/>
          </a:xfrm>
          <a:prstGeom prst="rect">
            <a:avLst/>
          </a:prstGeom>
          <a:solidFill>
            <a:schemeClr val="bg1"/>
          </a:solidFill>
          <a:ln>
            <a:solidFill>
              <a:schemeClr val="tx1"/>
            </a:solidFill>
          </a:ln>
        </p:spPr>
        <p:txBody>
          <a:bodyPr wrap="square" rtlCol="0">
            <a:spAutoFit/>
          </a:bodyPr>
          <a:lstStyle/>
          <a:p>
            <a:endParaRPr lang="en-US" dirty="0"/>
          </a:p>
        </p:txBody>
      </p:sp>
      <p:sp>
        <p:nvSpPr>
          <p:cNvPr id="9" name="TextBox 8">
            <a:extLst>
              <a:ext uri="{FF2B5EF4-FFF2-40B4-BE49-F238E27FC236}">
                <a16:creationId xmlns:a16="http://schemas.microsoft.com/office/drawing/2014/main" id="{FA74FBF3-B11C-4D89-95CC-7B9FC0200665}"/>
              </a:ext>
            </a:extLst>
          </p:cNvPr>
          <p:cNvSpPr txBox="1"/>
          <p:nvPr/>
        </p:nvSpPr>
        <p:spPr>
          <a:xfrm>
            <a:off x="3179679" y="4208799"/>
            <a:ext cx="1684421" cy="369332"/>
          </a:xfrm>
          <a:prstGeom prst="rect">
            <a:avLst/>
          </a:prstGeom>
          <a:solidFill>
            <a:schemeClr val="bg1"/>
          </a:solidFill>
          <a:ln>
            <a:solidFill>
              <a:schemeClr val="tx1"/>
            </a:solidFill>
          </a:ln>
        </p:spPr>
        <p:txBody>
          <a:bodyPr wrap="square" rtlCol="0">
            <a:spAutoFit/>
          </a:bodyPr>
          <a:lstStyle/>
          <a:p>
            <a:endParaRPr lang="en-US" dirty="0"/>
          </a:p>
        </p:txBody>
      </p:sp>
      <p:sp>
        <p:nvSpPr>
          <p:cNvPr id="10" name="TextBox 9">
            <a:extLst>
              <a:ext uri="{FF2B5EF4-FFF2-40B4-BE49-F238E27FC236}">
                <a16:creationId xmlns:a16="http://schemas.microsoft.com/office/drawing/2014/main" id="{05B8893F-DF9D-4999-878A-4867E75275D2}"/>
              </a:ext>
            </a:extLst>
          </p:cNvPr>
          <p:cNvSpPr txBox="1"/>
          <p:nvPr/>
        </p:nvSpPr>
        <p:spPr>
          <a:xfrm>
            <a:off x="3215607" y="4647921"/>
            <a:ext cx="1648493" cy="369332"/>
          </a:xfrm>
          <a:prstGeom prst="rect">
            <a:avLst/>
          </a:prstGeom>
          <a:solidFill>
            <a:schemeClr val="bg1"/>
          </a:solidFill>
          <a:ln>
            <a:solidFill>
              <a:schemeClr val="tx1"/>
            </a:solidFill>
          </a:ln>
        </p:spPr>
        <p:txBody>
          <a:bodyPr wrap="square" rtlCol="0">
            <a:spAutoFit/>
          </a:bodyPr>
          <a:lstStyle/>
          <a:p>
            <a:endParaRPr lang="en-US" dirty="0"/>
          </a:p>
        </p:txBody>
      </p:sp>
      <p:sp>
        <p:nvSpPr>
          <p:cNvPr id="11" name="TextBox 10">
            <a:extLst>
              <a:ext uri="{FF2B5EF4-FFF2-40B4-BE49-F238E27FC236}">
                <a16:creationId xmlns:a16="http://schemas.microsoft.com/office/drawing/2014/main" id="{A767EE67-A03C-4704-8125-ADC8DE98C702}"/>
              </a:ext>
            </a:extLst>
          </p:cNvPr>
          <p:cNvSpPr txBox="1"/>
          <p:nvPr/>
        </p:nvSpPr>
        <p:spPr>
          <a:xfrm>
            <a:off x="3342607" y="5069557"/>
            <a:ext cx="1648493" cy="369332"/>
          </a:xfrm>
          <a:prstGeom prst="rect">
            <a:avLst/>
          </a:prstGeom>
          <a:solidFill>
            <a:schemeClr val="bg1"/>
          </a:solidFill>
          <a:ln>
            <a:solidFill>
              <a:schemeClr val="tx1"/>
            </a:solidFill>
          </a:ln>
        </p:spPr>
        <p:txBody>
          <a:bodyPr wrap="square" rtlCol="0">
            <a:spAutoFit/>
          </a:bodyPr>
          <a:lstStyle/>
          <a:p>
            <a:endParaRPr lang="en-US" dirty="0"/>
          </a:p>
        </p:txBody>
      </p:sp>
      <p:sp>
        <p:nvSpPr>
          <p:cNvPr id="12" name="TextBox 11">
            <a:extLst>
              <a:ext uri="{FF2B5EF4-FFF2-40B4-BE49-F238E27FC236}">
                <a16:creationId xmlns:a16="http://schemas.microsoft.com/office/drawing/2014/main" id="{53BD63ED-1C31-4F66-99F6-71E655F17BC2}"/>
              </a:ext>
            </a:extLst>
          </p:cNvPr>
          <p:cNvSpPr txBox="1"/>
          <p:nvPr/>
        </p:nvSpPr>
        <p:spPr>
          <a:xfrm>
            <a:off x="3324642" y="5466735"/>
            <a:ext cx="1684421" cy="369332"/>
          </a:xfrm>
          <a:prstGeom prst="rect">
            <a:avLst/>
          </a:prstGeom>
          <a:solidFill>
            <a:schemeClr val="bg1"/>
          </a:solidFill>
          <a:ln>
            <a:solidFill>
              <a:schemeClr val="tx1"/>
            </a:solidFill>
          </a:ln>
        </p:spPr>
        <p:txBody>
          <a:bodyPr wrap="square" rtlCol="0">
            <a:spAutoFit/>
          </a:bodyPr>
          <a:lstStyle/>
          <a:p>
            <a:endParaRPr lang="en-US" dirty="0"/>
          </a:p>
        </p:txBody>
      </p:sp>
      <p:sp>
        <p:nvSpPr>
          <p:cNvPr id="14" name="TextBox 13">
            <a:extLst>
              <a:ext uri="{FF2B5EF4-FFF2-40B4-BE49-F238E27FC236}">
                <a16:creationId xmlns:a16="http://schemas.microsoft.com/office/drawing/2014/main" id="{309F4C5B-A949-4C2B-9316-AC3A0FB480ED}"/>
              </a:ext>
            </a:extLst>
          </p:cNvPr>
          <p:cNvSpPr txBox="1"/>
          <p:nvPr/>
        </p:nvSpPr>
        <p:spPr>
          <a:xfrm>
            <a:off x="2576059" y="5916996"/>
            <a:ext cx="1899688" cy="449970"/>
          </a:xfrm>
          <a:prstGeom prst="rect">
            <a:avLst/>
          </a:prstGeom>
          <a:solidFill>
            <a:schemeClr val="bg1"/>
          </a:solidFill>
          <a:ln>
            <a:solidFill>
              <a:schemeClr val="tx1"/>
            </a:solidFill>
          </a:ln>
        </p:spPr>
        <p:txBody>
          <a:bodyPr wrap="square" rtlCol="0">
            <a:spAutoFit/>
          </a:bodyPr>
          <a:lstStyle/>
          <a:p>
            <a:endParaRPr lang="en-US" dirty="0"/>
          </a:p>
        </p:txBody>
      </p:sp>
      <p:sp>
        <p:nvSpPr>
          <p:cNvPr id="15" name="TextBox 14">
            <a:extLst>
              <a:ext uri="{FF2B5EF4-FFF2-40B4-BE49-F238E27FC236}">
                <a16:creationId xmlns:a16="http://schemas.microsoft.com/office/drawing/2014/main" id="{F31CAF1A-8C98-4D49-8BBA-09B0B601564B}"/>
              </a:ext>
            </a:extLst>
          </p:cNvPr>
          <p:cNvSpPr txBox="1"/>
          <p:nvPr/>
        </p:nvSpPr>
        <p:spPr>
          <a:xfrm>
            <a:off x="9975014" y="3592007"/>
            <a:ext cx="1684421" cy="369332"/>
          </a:xfrm>
          <a:prstGeom prst="rect">
            <a:avLst/>
          </a:prstGeom>
          <a:solidFill>
            <a:schemeClr val="bg1"/>
          </a:solidFill>
          <a:ln>
            <a:solidFill>
              <a:schemeClr val="tx1"/>
            </a:solidFill>
          </a:ln>
        </p:spPr>
        <p:txBody>
          <a:bodyPr wrap="square" rtlCol="0">
            <a:spAutoFit/>
          </a:bodyPr>
          <a:lstStyle/>
          <a:p>
            <a:endParaRPr lang="en-US" dirty="0"/>
          </a:p>
        </p:txBody>
      </p:sp>
      <p:sp>
        <p:nvSpPr>
          <p:cNvPr id="16" name="TextBox 15">
            <a:extLst>
              <a:ext uri="{FF2B5EF4-FFF2-40B4-BE49-F238E27FC236}">
                <a16:creationId xmlns:a16="http://schemas.microsoft.com/office/drawing/2014/main" id="{43035E4E-511F-4641-BDD7-BF0E1EDE149C}"/>
              </a:ext>
            </a:extLst>
          </p:cNvPr>
          <p:cNvSpPr txBox="1"/>
          <p:nvPr/>
        </p:nvSpPr>
        <p:spPr>
          <a:xfrm>
            <a:off x="10253579" y="4049822"/>
            <a:ext cx="1684421" cy="369332"/>
          </a:xfrm>
          <a:prstGeom prst="rect">
            <a:avLst/>
          </a:prstGeom>
          <a:solidFill>
            <a:schemeClr val="bg1"/>
          </a:solidFill>
          <a:ln>
            <a:solidFill>
              <a:schemeClr val="tx1"/>
            </a:solidFill>
          </a:ln>
        </p:spPr>
        <p:txBody>
          <a:bodyPr wrap="square" rtlCol="0">
            <a:spAutoFit/>
          </a:bodyPr>
          <a:lstStyle/>
          <a:p>
            <a:endParaRPr lang="en-US" dirty="0"/>
          </a:p>
        </p:txBody>
      </p:sp>
      <p:sp>
        <p:nvSpPr>
          <p:cNvPr id="17" name="TextBox 16">
            <a:extLst>
              <a:ext uri="{FF2B5EF4-FFF2-40B4-BE49-F238E27FC236}">
                <a16:creationId xmlns:a16="http://schemas.microsoft.com/office/drawing/2014/main" id="{B894F09E-9825-41A5-8E7B-6DBB1624FABD}"/>
              </a:ext>
            </a:extLst>
          </p:cNvPr>
          <p:cNvSpPr txBox="1"/>
          <p:nvPr/>
        </p:nvSpPr>
        <p:spPr>
          <a:xfrm>
            <a:off x="10348829" y="4505802"/>
            <a:ext cx="1684421" cy="369332"/>
          </a:xfrm>
          <a:prstGeom prst="rect">
            <a:avLst/>
          </a:prstGeom>
          <a:solidFill>
            <a:schemeClr val="bg1"/>
          </a:solidFill>
          <a:ln>
            <a:solidFill>
              <a:schemeClr val="tx1"/>
            </a:solidFill>
          </a:ln>
        </p:spPr>
        <p:txBody>
          <a:bodyPr wrap="square" rtlCol="0">
            <a:spAutoFit/>
          </a:bodyPr>
          <a:lstStyle/>
          <a:p>
            <a:endParaRPr lang="en-US" dirty="0"/>
          </a:p>
        </p:txBody>
      </p:sp>
      <p:sp>
        <p:nvSpPr>
          <p:cNvPr id="18" name="TextBox 17">
            <a:extLst>
              <a:ext uri="{FF2B5EF4-FFF2-40B4-BE49-F238E27FC236}">
                <a16:creationId xmlns:a16="http://schemas.microsoft.com/office/drawing/2014/main" id="{4A4A376F-CAC6-45B7-AACD-CEEAB1AE8C6D}"/>
              </a:ext>
            </a:extLst>
          </p:cNvPr>
          <p:cNvSpPr txBox="1"/>
          <p:nvPr/>
        </p:nvSpPr>
        <p:spPr>
          <a:xfrm>
            <a:off x="10511590" y="4952534"/>
            <a:ext cx="1623260" cy="369332"/>
          </a:xfrm>
          <a:prstGeom prst="rect">
            <a:avLst/>
          </a:prstGeom>
          <a:solidFill>
            <a:schemeClr val="bg1"/>
          </a:solidFill>
          <a:ln>
            <a:solidFill>
              <a:schemeClr val="tx1"/>
            </a:solidFill>
          </a:ln>
        </p:spPr>
        <p:txBody>
          <a:bodyPr wrap="square" rtlCol="0">
            <a:spAutoFit/>
          </a:bodyPr>
          <a:lstStyle/>
          <a:p>
            <a:endParaRPr lang="en-US" dirty="0"/>
          </a:p>
        </p:txBody>
      </p:sp>
      <p:sp>
        <p:nvSpPr>
          <p:cNvPr id="19" name="TextBox 18">
            <a:extLst>
              <a:ext uri="{FF2B5EF4-FFF2-40B4-BE49-F238E27FC236}">
                <a16:creationId xmlns:a16="http://schemas.microsoft.com/office/drawing/2014/main" id="{16C95261-3FFF-46C5-A3BA-5335E36A79F2}"/>
              </a:ext>
            </a:extLst>
          </p:cNvPr>
          <p:cNvSpPr txBox="1"/>
          <p:nvPr/>
        </p:nvSpPr>
        <p:spPr>
          <a:xfrm>
            <a:off x="9766465" y="5376436"/>
            <a:ext cx="1684421" cy="369332"/>
          </a:xfrm>
          <a:prstGeom prst="rect">
            <a:avLst/>
          </a:prstGeom>
          <a:solidFill>
            <a:schemeClr val="bg1"/>
          </a:solidFill>
          <a:ln>
            <a:solidFill>
              <a:schemeClr val="tx1"/>
            </a:solidFill>
          </a:ln>
        </p:spPr>
        <p:txBody>
          <a:bodyPr wrap="square" rtlCol="0">
            <a:spAutoFit/>
          </a:bodyPr>
          <a:lstStyle/>
          <a:p>
            <a:endParaRPr lang="en-US" dirty="0"/>
          </a:p>
        </p:txBody>
      </p:sp>
      <p:sp>
        <p:nvSpPr>
          <p:cNvPr id="20" name="TextBox 19">
            <a:extLst>
              <a:ext uri="{FF2B5EF4-FFF2-40B4-BE49-F238E27FC236}">
                <a16:creationId xmlns:a16="http://schemas.microsoft.com/office/drawing/2014/main" id="{7A07ADBC-EE73-4FAB-89C8-0C71DA1E775A}"/>
              </a:ext>
            </a:extLst>
          </p:cNvPr>
          <p:cNvSpPr txBox="1"/>
          <p:nvPr/>
        </p:nvSpPr>
        <p:spPr>
          <a:xfrm>
            <a:off x="9971003" y="5810705"/>
            <a:ext cx="1479883" cy="383136"/>
          </a:xfrm>
          <a:prstGeom prst="rect">
            <a:avLst/>
          </a:prstGeom>
          <a:solidFill>
            <a:schemeClr val="bg1"/>
          </a:solidFill>
          <a:ln>
            <a:solidFill>
              <a:schemeClr val="tx1"/>
            </a:solidFill>
          </a:ln>
        </p:spPr>
        <p:txBody>
          <a:bodyPr wrap="square" rtlCol="0">
            <a:spAutoFit/>
          </a:bodyPr>
          <a:lstStyle/>
          <a:p>
            <a:endParaRPr lang="en-US" dirty="0"/>
          </a:p>
        </p:txBody>
      </p:sp>
      <p:sp>
        <p:nvSpPr>
          <p:cNvPr id="21" name="Rectangle 20">
            <a:extLst>
              <a:ext uri="{FF2B5EF4-FFF2-40B4-BE49-F238E27FC236}">
                <a16:creationId xmlns:a16="http://schemas.microsoft.com/office/drawing/2014/main" id="{5719FA95-2083-4672-AC84-26F509A949C5}"/>
              </a:ext>
            </a:extLst>
          </p:cNvPr>
          <p:cNvSpPr/>
          <p:nvPr/>
        </p:nvSpPr>
        <p:spPr>
          <a:xfrm>
            <a:off x="11456194" y="5705977"/>
            <a:ext cx="354806" cy="1200329"/>
          </a:xfrm>
          <a:prstGeom prst="rect">
            <a:avLst/>
          </a:prstGeom>
        </p:spPr>
        <p:txBody>
          <a:bodyPr wrap="square">
            <a:spAutoFit/>
          </a:bodyPr>
          <a:lstStyle/>
          <a:p>
            <a:r>
              <a:rPr lang="en" sz="7200" b="1" dirty="0">
                <a:solidFill>
                  <a:srgbClr val="002060"/>
                </a:solidFill>
                <a:latin typeface="Amatic SC" panose="020B0604020202020204" charset="-79"/>
                <a:cs typeface="Amatic SC" panose="020B0604020202020204" charset="-79"/>
              </a:rPr>
              <a:t>©</a:t>
            </a:r>
            <a:endParaRPr lang="en-GB" sz="7200" b="1" dirty="0">
              <a:solidFill>
                <a:srgbClr val="002060"/>
              </a:solidFill>
              <a:latin typeface="Amatic SC" panose="020B0604020202020204" charset="-79"/>
              <a:cs typeface="Amatic SC" panose="020B0604020202020204" charset="-79"/>
            </a:endParaRPr>
          </a:p>
        </p:txBody>
      </p:sp>
      <p:sp>
        <p:nvSpPr>
          <p:cNvPr id="22" name="TextBox 21">
            <a:extLst>
              <a:ext uri="{FF2B5EF4-FFF2-40B4-BE49-F238E27FC236}">
                <a16:creationId xmlns:a16="http://schemas.microsoft.com/office/drawing/2014/main" id="{0CA15396-7BAD-46FB-9C5C-871E5A15855D}"/>
              </a:ext>
            </a:extLst>
          </p:cNvPr>
          <p:cNvSpPr txBox="1"/>
          <p:nvPr/>
        </p:nvSpPr>
        <p:spPr>
          <a:xfrm>
            <a:off x="7814041" y="6129879"/>
            <a:ext cx="3904847" cy="1015663"/>
          </a:xfrm>
          <a:prstGeom prst="rect">
            <a:avLst/>
          </a:prstGeom>
          <a:noFill/>
        </p:spPr>
        <p:txBody>
          <a:bodyPr wrap="square">
            <a:spAutoFit/>
          </a:bodyPr>
          <a:lstStyle/>
          <a:p>
            <a:r>
              <a:rPr lang="en-GB" sz="1400" dirty="0"/>
              <a:t>Image credit: </a:t>
            </a:r>
            <a:r>
              <a:rPr lang="en-GB" sz="1400" dirty="0">
                <a:hlinkClick r:id="rId5"/>
              </a:rPr>
              <a:t>https://www.parentingforbrain.com/self-regulation-toddler-temper-tantrums/</a:t>
            </a:r>
            <a:endParaRPr lang="en-GB" sz="1400" dirty="0"/>
          </a:p>
          <a:p>
            <a:endParaRPr lang="en-GB" dirty="0"/>
          </a:p>
        </p:txBody>
      </p:sp>
      <p:sp>
        <p:nvSpPr>
          <p:cNvPr id="23" name="TextBox 22">
            <a:extLst>
              <a:ext uri="{FF2B5EF4-FFF2-40B4-BE49-F238E27FC236}">
                <a16:creationId xmlns:a16="http://schemas.microsoft.com/office/drawing/2014/main" id="{2679FB3B-65A3-FB7C-0DEE-D0A5AFA65FB9}"/>
              </a:ext>
            </a:extLst>
          </p:cNvPr>
          <p:cNvSpPr txBox="1"/>
          <p:nvPr/>
        </p:nvSpPr>
        <p:spPr>
          <a:xfrm rot="19995021">
            <a:off x="3973887" y="2909373"/>
            <a:ext cx="4845107" cy="938719"/>
          </a:xfrm>
          <a:prstGeom prst="rect">
            <a:avLst/>
          </a:prstGeom>
          <a:noFill/>
        </p:spPr>
        <p:txBody>
          <a:bodyPr wrap="square" rtlCol="0">
            <a:spAutoFit/>
          </a:bodyPr>
          <a:lstStyle/>
          <a:p>
            <a:r>
              <a:rPr lang="en-GB" sz="5500" dirty="0">
                <a:solidFill>
                  <a:schemeClr val="bg1">
                    <a:lumMod val="65000"/>
                  </a:schemeClr>
                </a:solidFill>
                <a:latin typeface="Algerian" panose="04020705040A02060702" pitchFamily="82" charset="0"/>
              </a:rPr>
              <a:t>Sample</a:t>
            </a:r>
          </a:p>
        </p:txBody>
      </p:sp>
    </p:spTree>
    <p:custDataLst>
      <p:tags r:id="rId1"/>
    </p:custDataLst>
    <p:extLst>
      <p:ext uri="{BB962C8B-B14F-4D97-AF65-F5344CB8AC3E}">
        <p14:creationId xmlns:p14="http://schemas.microsoft.com/office/powerpoint/2010/main" val="3268309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0" nodeType="clickEffect">
                                  <p:stCondLst>
                                    <p:cond delay="0"/>
                                  </p:stCondLst>
                                  <p:childTnLst>
                                    <p:set>
                                      <p:cBhvr>
                                        <p:cTn id="42" dur="1" fill="hold">
                                          <p:stCondLst>
                                            <p:cond delay="0"/>
                                          </p:stCondLst>
                                        </p:cTn>
                                        <p:tgtEl>
                                          <p:spTgt spid="18"/>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0" nodeType="clickEffect">
                                  <p:stCondLst>
                                    <p:cond delay="0"/>
                                  </p:stCondLst>
                                  <p:childTnLst>
                                    <p:set>
                                      <p:cBhvr>
                                        <p:cTn id="46" dur="1" fill="hold">
                                          <p:stCondLst>
                                            <p:cond delay="0"/>
                                          </p:stCondLst>
                                        </p:cTn>
                                        <p:tgtEl>
                                          <p:spTgt spid="19"/>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0" nodeType="clickEffect">
                                  <p:stCondLst>
                                    <p:cond delay="0"/>
                                  </p:stCondLst>
                                  <p:childTnLst>
                                    <p:set>
                                      <p:cBhvr>
                                        <p:cTn id="50" dur="1" fill="hold">
                                          <p:stCondLst>
                                            <p:cond delay="0"/>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0" grpId="0" animBg="1"/>
      <p:bldP spid="11" grpId="0" animBg="1"/>
      <p:bldP spid="12" grpId="0" animBg="1"/>
      <p:bldP spid="14" grpId="0" animBg="1"/>
      <p:bldP spid="15" grpId="0" animBg="1"/>
      <p:bldP spid="16" grpId="0" animBg="1"/>
      <p:bldP spid="17" grpId="0" animBg="1"/>
      <p:bldP spid="18" grpId="0" animBg="1"/>
      <p:bldP spid="19" grpId="0" animBg="1"/>
      <p:bldP spid="2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E8F41-69BD-4BD9-AA36-516C38B20E23}"/>
              </a:ext>
            </a:extLst>
          </p:cNvPr>
          <p:cNvSpPr>
            <a:spLocks noGrp="1"/>
          </p:cNvSpPr>
          <p:nvPr>
            <p:ph type="title"/>
          </p:nvPr>
        </p:nvSpPr>
        <p:spPr>
          <a:xfrm>
            <a:off x="2545538" y="510161"/>
            <a:ext cx="8580638" cy="1325563"/>
          </a:xfrm>
        </p:spPr>
        <p:txBody>
          <a:bodyPr>
            <a:normAutofit fontScale="90000"/>
          </a:bodyPr>
          <a:lstStyle/>
          <a:p>
            <a:r>
              <a:rPr lang="en-US" dirty="0">
                <a:latin typeface="Calibri" panose="020F0502020204030204" pitchFamily="34" charset="0"/>
                <a:cs typeface="Calibri" panose="020F0502020204030204" pitchFamily="34" charset="0"/>
              </a:rPr>
              <a:t>Now imagine your Mum takes away your phone and says that you cannot have it back until your grades improve.</a:t>
            </a:r>
          </a:p>
        </p:txBody>
      </p:sp>
      <p:sp>
        <p:nvSpPr>
          <p:cNvPr id="3" name="Content Placeholder 2">
            <a:extLst>
              <a:ext uri="{FF2B5EF4-FFF2-40B4-BE49-F238E27FC236}">
                <a16:creationId xmlns:a16="http://schemas.microsoft.com/office/drawing/2014/main" id="{43A0C1DD-CB32-4D03-B6E8-DF9107150BA2}"/>
              </a:ext>
            </a:extLst>
          </p:cNvPr>
          <p:cNvSpPr>
            <a:spLocks noGrp="1"/>
          </p:cNvSpPr>
          <p:nvPr>
            <p:ph idx="1"/>
          </p:nvPr>
        </p:nvSpPr>
        <p:spPr>
          <a:xfrm>
            <a:off x="1251179" y="3087910"/>
            <a:ext cx="10515600" cy="790575"/>
          </a:xfrm>
        </p:spPr>
        <p:txBody>
          <a:bodyPr>
            <a:normAutofit lnSpcReduction="10000"/>
          </a:bodyPr>
          <a:lstStyle/>
          <a:p>
            <a:pPr marL="0" indent="0" algn="ctr">
              <a:buNone/>
            </a:pPr>
            <a:r>
              <a:rPr lang="en-US" dirty="0"/>
              <a:t>Do you notice any similarities between this situation and how you reacted with the lion?</a:t>
            </a:r>
          </a:p>
        </p:txBody>
      </p:sp>
      <p:sp>
        <p:nvSpPr>
          <p:cNvPr id="4" name="Content Placeholder 2">
            <a:extLst>
              <a:ext uri="{FF2B5EF4-FFF2-40B4-BE49-F238E27FC236}">
                <a16:creationId xmlns:a16="http://schemas.microsoft.com/office/drawing/2014/main" id="{F42022D1-F251-4239-BDFE-4B66C0E8FF52}"/>
              </a:ext>
            </a:extLst>
          </p:cNvPr>
          <p:cNvSpPr txBox="1">
            <a:spLocks/>
          </p:cNvSpPr>
          <p:nvPr/>
        </p:nvSpPr>
        <p:spPr>
          <a:xfrm>
            <a:off x="1067539" y="2214668"/>
            <a:ext cx="10515600" cy="7905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dirty="0"/>
              <a:t>How does this make you feel?</a:t>
            </a:r>
          </a:p>
        </p:txBody>
      </p:sp>
      <p:sp>
        <p:nvSpPr>
          <p:cNvPr id="5" name="Content Placeholder 2">
            <a:extLst>
              <a:ext uri="{FF2B5EF4-FFF2-40B4-BE49-F238E27FC236}">
                <a16:creationId xmlns:a16="http://schemas.microsoft.com/office/drawing/2014/main" id="{57E1A2A0-F266-4D77-B722-10E202A67877}"/>
              </a:ext>
            </a:extLst>
          </p:cNvPr>
          <p:cNvSpPr txBox="1">
            <a:spLocks/>
          </p:cNvSpPr>
          <p:nvPr/>
        </p:nvSpPr>
        <p:spPr>
          <a:xfrm>
            <a:off x="2354802" y="4163320"/>
            <a:ext cx="7325408" cy="79057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dirty="0"/>
              <a:t>Is it helpful to react to your Mum in the same way you may react to a lion?!</a:t>
            </a:r>
          </a:p>
        </p:txBody>
      </p:sp>
      <p:pic>
        <p:nvPicPr>
          <p:cNvPr id="8" name="Picture 7" descr="A picture containing icon&#10;&#10;Description automatically generated">
            <a:extLst>
              <a:ext uri="{FF2B5EF4-FFF2-40B4-BE49-F238E27FC236}">
                <a16:creationId xmlns:a16="http://schemas.microsoft.com/office/drawing/2014/main" id="{7D2E5F66-7CEC-4B46-90E0-5E26A53667E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6359" y="4480842"/>
            <a:ext cx="3356293" cy="2377157"/>
          </a:xfrm>
          <a:prstGeom prst="rect">
            <a:avLst/>
          </a:prstGeom>
        </p:spPr>
      </p:pic>
      <p:pic>
        <p:nvPicPr>
          <p:cNvPr id="11" name="Picture 10" descr="Logo, icon&#10;&#10;Description automatically generated">
            <a:extLst>
              <a:ext uri="{FF2B5EF4-FFF2-40B4-BE49-F238E27FC236}">
                <a16:creationId xmlns:a16="http://schemas.microsoft.com/office/drawing/2014/main" id="{5DA4D554-1054-4067-8AF4-5DC9612E794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72421" y="3961152"/>
            <a:ext cx="1556101" cy="1103870"/>
          </a:xfrm>
          <a:prstGeom prst="rect">
            <a:avLst/>
          </a:prstGeom>
        </p:spPr>
      </p:pic>
      <p:pic>
        <p:nvPicPr>
          <p:cNvPr id="9" name="Content Placeholder 8">
            <a:extLst>
              <a:ext uri="{FF2B5EF4-FFF2-40B4-BE49-F238E27FC236}">
                <a16:creationId xmlns:a16="http://schemas.microsoft.com/office/drawing/2014/main" id="{E71B9EDA-92C9-4BD2-B432-2703AA505256}"/>
              </a:ext>
            </a:extLst>
          </p:cNvPr>
          <p:cNvPicPr>
            <a:picLocks noChangeAspect="1"/>
          </p:cNvPicPr>
          <p:nvPr/>
        </p:nvPicPr>
        <p:blipFill rotWithShape="1">
          <a:blip r:embed="rId6">
            <a:extLst>
              <a:ext uri="{28A0092B-C50C-407E-A947-70E740481C1C}">
                <a14:useLocalDpi xmlns:a14="http://schemas.microsoft.com/office/drawing/2010/main" val="0"/>
              </a:ext>
            </a:extLst>
          </a:blip>
          <a:srcRect l="-1226" t="27147" r="1226" b="7217"/>
          <a:stretch/>
        </p:blipFill>
        <p:spPr>
          <a:xfrm>
            <a:off x="2063755" y="5238730"/>
            <a:ext cx="3356293" cy="1562725"/>
          </a:xfrm>
          <a:prstGeom prst="rect">
            <a:avLst/>
          </a:prstGeom>
        </p:spPr>
      </p:pic>
      <p:pic>
        <p:nvPicPr>
          <p:cNvPr id="7" name="Picture 6" descr="A picture containing text&#10;&#10;Description automatically generated">
            <a:extLst>
              <a:ext uri="{FF2B5EF4-FFF2-40B4-BE49-F238E27FC236}">
                <a16:creationId xmlns:a16="http://schemas.microsoft.com/office/drawing/2014/main" id="{4853DBE9-9F6D-491B-9A53-BAE4DAED78B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71450" y="4622491"/>
            <a:ext cx="3269415" cy="2319264"/>
          </a:xfrm>
          <a:prstGeom prst="rect">
            <a:avLst/>
          </a:prstGeom>
        </p:spPr>
      </p:pic>
    </p:spTree>
    <p:custDataLst>
      <p:tags r:id="rId1"/>
    </p:custDataLst>
    <p:extLst>
      <p:ext uri="{BB962C8B-B14F-4D97-AF65-F5344CB8AC3E}">
        <p14:creationId xmlns:p14="http://schemas.microsoft.com/office/powerpoint/2010/main" val="641011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circle(in)">
                                      <p:cBhvr>
                                        <p:cTn id="33"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F38D4C-478F-4001-BD0A-19F0BFDDC196}"/>
              </a:ext>
            </a:extLst>
          </p:cNvPr>
          <p:cNvSpPr>
            <a:spLocks noGrp="1"/>
          </p:cNvSpPr>
          <p:nvPr>
            <p:ph type="title"/>
          </p:nvPr>
        </p:nvSpPr>
        <p:spPr>
          <a:xfrm>
            <a:off x="1242296" y="374805"/>
            <a:ext cx="11658600" cy="825500"/>
          </a:xfrm>
        </p:spPr>
        <p:txBody>
          <a:bodyPr>
            <a:noAutofit/>
          </a:bodyPr>
          <a:lstStyle/>
          <a:p>
            <a:pPr algn="ctr"/>
            <a:r>
              <a:rPr lang="en-US" sz="4800" b="1" u="sng" dirty="0"/>
              <a:t>Sometimes fight or flight is NOT useful</a:t>
            </a:r>
          </a:p>
        </p:txBody>
      </p:sp>
      <p:sp>
        <p:nvSpPr>
          <p:cNvPr id="3" name="Content Placeholder 2">
            <a:extLst>
              <a:ext uri="{FF2B5EF4-FFF2-40B4-BE49-F238E27FC236}">
                <a16:creationId xmlns:a16="http://schemas.microsoft.com/office/drawing/2014/main" id="{9D0DD926-719B-4ECC-A64E-F0D18964F6FA}"/>
              </a:ext>
            </a:extLst>
          </p:cNvPr>
          <p:cNvSpPr>
            <a:spLocks noGrp="1"/>
          </p:cNvSpPr>
          <p:nvPr>
            <p:ph idx="1"/>
          </p:nvPr>
        </p:nvSpPr>
        <p:spPr>
          <a:xfrm>
            <a:off x="400050" y="1442870"/>
            <a:ext cx="11496028" cy="5289550"/>
          </a:xfrm>
        </p:spPr>
        <p:txBody>
          <a:bodyPr>
            <a:normAutofit fontScale="92500" lnSpcReduction="10000"/>
          </a:bodyPr>
          <a:lstStyle/>
          <a:p>
            <a:r>
              <a:rPr lang="en-US" dirty="0"/>
              <a:t>Sometimes we go into ‘fight or flight’ mode in situations that are not really appropriate. </a:t>
            </a:r>
            <a:r>
              <a:rPr lang="en-US" b="1" dirty="0">
                <a:solidFill>
                  <a:srgbClr val="0070C0"/>
                </a:solidFill>
              </a:rPr>
              <a:t>Remember this response is there to help keep you alive in life threatening situations. </a:t>
            </a:r>
            <a:r>
              <a:rPr lang="en-US" dirty="0"/>
              <a:t>Your Mum taking your phone is </a:t>
            </a:r>
            <a:r>
              <a:rPr lang="en-US" u="sng" dirty="0"/>
              <a:t>not life threatening</a:t>
            </a:r>
            <a:r>
              <a:rPr lang="en-US" dirty="0"/>
              <a:t> (even if it feels that way!)</a:t>
            </a:r>
          </a:p>
          <a:p>
            <a:endParaRPr lang="en-US" dirty="0"/>
          </a:p>
          <a:p>
            <a:r>
              <a:rPr lang="en-US" dirty="0"/>
              <a:t>In this situation you are quite likely to start yelling at your Mum, which may make things worse for you in the long run.</a:t>
            </a:r>
          </a:p>
          <a:p>
            <a:endParaRPr lang="en-US" dirty="0"/>
          </a:p>
          <a:p>
            <a:r>
              <a:rPr lang="en-US" dirty="0"/>
              <a:t>In this example scenario, it would be more helpful to activate the body’s</a:t>
            </a:r>
            <a:r>
              <a:rPr lang="en-US" dirty="0">
                <a:solidFill>
                  <a:srgbClr val="00B050"/>
                </a:solidFill>
              </a:rPr>
              <a:t> PARASYMPATHETIC Nervous System </a:t>
            </a:r>
            <a:r>
              <a:rPr lang="en-US" dirty="0"/>
              <a:t>(the system that helps our body calm down and relax).</a:t>
            </a:r>
          </a:p>
          <a:p>
            <a:endParaRPr lang="en-US" dirty="0">
              <a:solidFill>
                <a:srgbClr val="D60093"/>
              </a:solidFill>
            </a:endParaRPr>
          </a:p>
          <a:p>
            <a:r>
              <a:rPr lang="en-US" dirty="0"/>
              <a:t>This helps us decrease our emotional arousal and make better decisions.</a:t>
            </a:r>
          </a:p>
          <a:p>
            <a:endParaRPr lang="en-US" dirty="0"/>
          </a:p>
        </p:txBody>
      </p:sp>
    </p:spTree>
    <p:custDataLst>
      <p:tags r:id="rId1"/>
    </p:custDataLst>
    <p:extLst>
      <p:ext uri="{BB962C8B-B14F-4D97-AF65-F5344CB8AC3E}">
        <p14:creationId xmlns:p14="http://schemas.microsoft.com/office/powerpoint/2010/main" val="42746027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049F58-E9CC-483A-97AF-4DEFCFFE93B5}"/>
              </a:ext>
            </a:extLst>
          </p:cNvPr>
          <p:cNvSpPr>
            <a:spLocks noGrp="1"/>
          </p:cNvSpPr>
          <p:nvPr>
            <p:ph type="title"/>
          </p:nvPr>
        </p:nvSpPr>
        <p:spPr>
          <a:xfrm>
            <a:off x="1960609" y="0"/>
            <a:ext cx="10231391" cy="1325563"/>
          </a:xfrm>
        </p:spPr>
        <p:txBody>
          <a:bodyPr/>
          <a:lstStyle/>
          <a:p>
            <a:pPr algn="ctr"/>
            <a:r>
              <a:rPr lang="en-US" b="1" u="sng" dirty="0"/>
              <a:t>Distress Tolerance: TIP skills for managing extreme emotions</a:t>
            </a:r>
          </a:p>
        </p:txBody>
      </p:sp>
      <p:sp>
        <p:nvSpPr>
          <p:cNvPr id="3" name="Content Placeholder 2">
            <a:extLst>
              <a:ext uri="{FF2B5EF4-FFF2-40B4-BE49-F238E27FC236}">
                <a16:creationId xmlns:a16="http://schemas.microsoft.com/office/drawing/2014/main" id="{601B6257-6817-48C5-8422-C8F58DEE9EF3}"/>
              </a:ext>
            </a:extLst>
          </p:cNvPr>
          <p:cNvSpPr>
            <a:spLocks noGrp="1"/>
          </p:cNvSpPr>
          <p:nvPr>
            <p:ph idx="1"/>
          </p:nvPr>
        </p:nvSpPr>
        <p:spPr>
          <a:xfrm>
            <a:off x="149531" y="1339517"/>
            <a:ext cx="3149509" cy="5353050"/>
          </a:xfrm>
          <a:ln w="28575">
            <a:solidFill>
              <a:srgbClr val="00B050"/>
            </a:solidFill>
          </a:ln>
        </p:spPr>
        <p:txBody>
          <a:bodyPr>
            <a:normAutofit fontScale="92500" lnSpcReduction="20000"/>
          </a:bodyPr>
          <a:lstStyle/>
          <a:p>
            <a:endParaRPr lang="en-US" dirty="0"/>
          </a:p>
          <a:p>
            <a:r>
              <a:rPr lang="en-US" dirty="0"/>
              <a:t>Use these skills when you are feeling very emotional! </a:t>
            </a:r>
          </a:p>
          <a:p>
            <a:endParaRPr lang="en-US" dirty="0"/>
          </a:p>
          <a:p>
            <a:r>
              <a:rPr lang="en-US" dirty="0"/>
              <a:t>You are caught in Emotion mind</a:t>
            </a:r>
          </a:p>
          <a:p>
            <a:endParaRPr lang="en-US" dirty="0"/>
          </a:p>
          <a:p>
            <a:r>
              <a:rPr lang="en-US" dirty="0"/>
              <a:t>Your brain is not processing information</a:t>
            </a:r>
          </a:p>
          <a:p>
            <a:endParaRPr lang="en-US" dirty="0"/>
          </a:p>
          <a:p>
            <a:r>
              <a:rPr lang="en-US" dirty="0"/>
              <a:t>You are emotionally overwhelmed </a:t>
            </a:r>
          </a:p>
        </p:txBody>
      </p:sp>
      <p:sp>
        <p:nvSpPr>
          <p:cNvPr id="4" name="TextBox 3">
            <a:extLst>
              <a:ext uri="{FF2B5EF4-FFF2-40B4-BE49-F238E27FC236}">
                <a16:creationId xmlns:a16="http://schemas.microsoft.com/office/drawing/2014/main" id="{65112C3A-D7A3-45F0-B731-EE2C4634C230}"/>
              </a:ext>
            </a:extLst>
          </p:cNvPr>
          <p:cNvSpPr txBox="1"/>
          <p:nvPr/>
        </p:nvSpPr>
        <p:spPr>
          <a:xfrm>
            <a:off x="3493020" y="1052229"/>
            <a:ext cx="8070793" cy="2308324"/>
          </a:xfrm>
          <a:prstGeom prst="rect">
            <a:avLst/>
          </a:prstGeom>
          <a:noFill/>
        </p:spPr>
        <p:txBody>
          <a:bodyPr wrap="square" rtlCol="0">
            <a:spAutoFit/>
          </a:bodyPr>
          <a:lstStyle/>
          <a:p>
            <a:r>
              <a:rPr lang="en-US" sz="4800" b="1" dirty="0">
                <a:solidFill>
                  <a:srgbClr val="0070C0"/>
                </a:solidFill>
              </a:rPr>
              <a:t>T</a:t>
            </a:r>
            <a:r>
              <a:rPr lang="en-US" sz="2400" b="1" dirty="0"/>
              <a:t>emperature: </a:t>
            </a:r>
            <a:r>
              <a:rPr lang="en-US" sz="2400" dirty="0"/>
              <a:t>Change the temperature of your face by putting cold water on it. Holding your breath, put your face in a bowl of cold water, or splash it with cold running water, or hold an ice pack wrapped in paper towel on your cheek for 30 seconds. </a:t>
            </a:r>
            <a:r>
              <a:rPr lang="en-US" sz="2400" b="1" dirty="0">
                <a:solidFill>
                  <a:srgbClr val="FF0000"/>
                </a:solidFill>
              </a:rPr>
              <a:t>IMPORTANT: </a:t>
            </a:r>
            <a:r>
              <a:rPr lang="en-US" sz="2000" dirty="0"/>
              <a:t>If you have a heart condition, don’t use this skill. </a:t>
            </a:r>
          </a:p>
        </p:txBody>
      </p:sp>
      <p:sp>
        <p:nvSpPr>
          <p:cNvPr id="7" name="TextBox 6">
            <a:extLst>
              <a:ext uri="{FF2B5EF4-FFF2-40B4-BE49-F238E27FC236}">
                <a16:creationId xmlns:a16="http://schemas.microsoft.com/office/drawing/2014/main" id="{3CAA7C42-098F-41C3-A6D8-678965361B2F}"/>
              </a:ext>
            </a:extLst>
          </p:cNvPr>
          <p:cNvSpPr txBox="1"/>
          <p:nvPr/>
        </p:nvSpPr>
        <p:spPr>
          <a:xfrm>
            <a:off x="3524834" y="3179012"/>
            <a:ext cx="5651499" cy="1877437"/>
          </a:xfrm>
          <a:prstGeom prst="rect">
            <a:avLst/>
          </a:prstGeom>
          <a:noFill/>
        </p:spPr>
        <p:txBody>
          <a:bodyPr wrap="square" rtlCol="0">
            <a:spAutoFit/>
          </a:bodyPr>
          <a:lstStyle/>
          <a:p>
            <a:r>
              <a:rPr lang="en-US" sz="4400" b="1" dirty="0">
                <a:solidFill>
                  <a:srgbClr val="0070C0"/>
                </a:solidFill>
              </a:rPr>
              <a:t>I</a:t>
            </a:r>
            <a:r>
              <a:rPr lang="en-US" sz="2400" b="1" dirty="0"/>
              <a:t>ntense exercise: </a:t>
            </a:r>
            <a:r>
              <a:rPr lang="en-US" sz="2400" dirty="0"/>
              <a:t>To calm your body down when it has a lot of emotion inside. Running, jumping, skipping, playing sport, weightlifting, dancing etc.</a:t>
            </a:r>
            <a:endParaRPr lang="en-US" dirty="0"/>
          </a:p>
        </p:txBody>
      </p:sp>
      <p:sp>
        <p:nvSpPr>
          <p:cNvPr id="13" name="TextBox 12">
            <a:extLst>
              <a:ext uri="{FF2B5EF4-FFF2-40B4-BE49-F238E27FC236}">
                <a16:creationId xmlns:a16="http://schemas.microsoft.com/office/drawing/2014/main" id="{5AA532DE-9BCC-4223-A911-31002A9B9E8E}"/>
              </a:ext>
            </a:extLst>
          </p:cNvPr>
          <p:cNvSpPr txBox="1"/>
          <p:nvPr/>
        </p:nvSpPr>
        <p:spPr>
          <a:xfrm>
            <a:off x="3524834" y="4938241"/>
            <a:ext cx="4878832" cy="1754326"/>
          </a:xfrm>
          <a:prstGeom prst="rect">
            <a:avLst/>
          </a:prstGeom>
          <a:noFill/>
        </p:spPr>
        <p:txBody>
          <a:bodyPr wrap="square" rtlCol="0">
            <a:spAutoFit/>
          </a:bodyPr>
          <a:lstStyle/>
          <a:p>
            <a:r>
              <a:rPr lang="en-US" sz="3600" b="1" dirty="0">
                <a:solidFill>
                  <a:srgbClr val="0070C0"/>
                </a:solidFill>
              </a:rPr>
              <a:t>P</a:t>
            </a:r>
            <a:r>
              <a:rPr lang="en-US" sz="2400" b="1" dirty="0"/>
              <a:t>aced breathing: </a:t>
            </a:r>
            <a:r>
              <a:rPr lang="en-US" sz="2400" dirty="0"/>
              <a:t>Slow your pace of breathing way down (to about 5-7 in and out breaths per minute). Breathe out more slowly than you breathe in.</a:t>
            </a:r>
            <a:endParaRPr lang="en-US" dirty="0"/>
          </a:p>
        </p:txBody>
      </p:sp>
      <p:pic>
        <p:nvPicPr>
          <p:cNvPr id="8" name="Picture 7" descr="Icon&#10;&#10;Description automatically generated">
            <a:extLst>
              <a:ext uri="{FF2B5EF4-FFF2-40B4-BE49-F238E27FC236}">
                <a16:creationId xmlns:a16="http://schemas.microsoft.com/office/drawing/2014/main" id="{7D6544C6-8594-41C2-AB70-252A5CD1C5B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98701" y="3307742"/>
            <a:ext cx="2465113" cy="1748707"/>
          </a:xfrm>
          <a:prstGeom prst="rect">
            <a:avLst/>
          </a:prstGeom>
        </p:spPr>
      </p:pic>
      <p:pic>
        <p:nvPicPr>
          <p:cNvPr id="12" name="Picture 11" descr="A picture containing bubble chart&#10;&#10;Description automatically generated">
            <a:extLst>
              <a:ext uri="{FF2B5EF4-FFF2-40B4-BE49-F238E27FC236}">
                <a16:creationId xmlns:a16="http://schemas.microsoft.com/office/drawing/2014/main" id="{C74ECCFB-5703-49A0-BEF3-D8A8A8B6BE0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91207" y="5152518"/>
            <a:ext cx="2174386" cy="1540049"/>
          </a:xfrm>
          <a:prstGeom prst="rect">
            <a:avLst/>
          </a:prstGeom>
        </p:spPr>
      </p:pic>
      <p:pic>
        <p:nvPicPr>
          <p:cNvPr id="15" name="Picture 14" descr="A picture containing icon&#10;&#10;Description automatically generated">
            <a:extLst>
              <a:ext uri="{FF2B5EF4-FFF2-40B4-BE49-F238E27FC236}">
                <a16:creationId xmlns:a16="http://schemas.microsoft.com/office/drawing/2014/main" id="{B215B141-9E1F-4F3A-837A-BB858C968C8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079133" y="1078152"/>
            <a:ext cx="3357319" cy="2381622"/>
          </a:xfrm>
          <a:prstGeom prst="rect">
            <a:avLst/>
          </a:prstGeom>
        </p:spPr>
      </p:pic>
    </p:spTree>
    <p:custDataLst>
      <p:tags r:id="rId1"/>
    </p:custDataLst>
    <p:extLst>
      <p:ext uri="{BB962C8B-B14F-4D97-AF65-F5344CB8AC3E}">
        <p14:creationId xmlns:p14="http://schemas.microsoft.com/office/powerpoint/2010/main" val="598677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3163EE-827F-4508-8F04-DDA436254582}"/>
              </a:ext>
            </a:extLst>
          </p:cNvPr>
          <p:cNvSpPr>
            <a:spLocks noGrp="1"/>
          </p:cNvSpPr>
          <p:nvPr>
            <p:ph type="title"/>
          </p:nvPr>
        </p:nvSpPr>
        <p:spPr>
          <a:xfrm>
            <a:off x="2610685" y="272832"/>
            <a:ext cx="10515600" cy="1325563"/>
          </a:xfrm>
        </p:spPr>
        <p:txBody>
          <a:bodyPr/>
          <a:lstStyle/>
          <a:p>
            <a:r>
              <a:rPr lang="en-US" b="1" u="sng" dirty="0"/>
              <a:t>Class task: TIP skill </a:t>
            </a:r>
            <a:r>
              <a:rPr lang="en-US" b="1" u="sng" dirty="0">
                <a:solidFill>
                  <a:srgbClr val="00B050"/>
                </a:solidFill>
              </a:rPr>
              <a:t>T</a:t>
            </a:r>
            <a:r>
              <a:rPr lang="en-US" b="1" u="sng" dirty="0"/>
              <a:t>emperature</a:t>
            </a:r>
          </a:p>
        </p:txBody>
      </p:sp>
      <p:sp>
        <p:nvSpPr>
          <p:cNvPr id="5" name="Content Placeholder 4">
            <a:extLst>
              <a:ext uri="{FF2B5EF4-FFF2-40B4-BE49-F238E27FC236}">
                <a16:creationId xmlns:a16="http://schemas.microsoft.com/office/drawing/2014/main" id="{2BC46ED8-B86B-4AB8-8C14-53752C098337}"/>
              </a:ext>
            </a:extLst>
          </p:cNvPr>
          <p:cNvSpPr>
            <a:spLocks noGrp="1"/>
          </p:cNvSpPr>
          <p:nvPr>
            <p:ph idx="1"/>
          </p:nvPr>
        </p:nvSpPr>
        <p:spPr>
          <a:xfrm>
            <a:off x="468667" y="2217737"/>
            <a:ext cx="7778688" cy="4640263"/>
          </a:xfrm>
        </p:spPr>
        <p:txBody>
          <a:bodyPr>
            <a:normAutofit fontScale="85000" lnSpcReduction="20000"/>
          </a:bodyPr>
          <a:lstStyle/>
          <a:p>
            <a:r>
              <a:rPr lang="en-US" dirty="0"/>
              <a:t>Get some ice packs/bags of ice. Wrap one in paper towel. </a:t>
            </a:r>
          </a:p>
          <a:p>
            <a:r>
              <a:rPr lang="en-US" dirty="0"/>
              <a:t>Think of someone or something that angers you or makes you feel anxious.</a:t>
            </a:r>
          </a:p>
          <a:p>
            <a:r>
              <a:rPr lang="en-US" dirty="0"/>
              <a:t>Do not choose something that may cause really strong emotions – this is just a practice.</a:t>
            </a:r>
          </a:p>
          <a:p>
            <a:r>
              <a:rPr lang="en-US" dirty="0"/>
              <a:t>Continue thinking about the situation that causes you upset.</a:t>
            </a:r>
          </a:p>
          <a:p>
            <a:r>
              <a:rPr lang="en-US" dirty="0"/>
              <a:t>Now place the ice pack on your face, bend over forwards and hold your breath. </a:t>
            </a:r>
          </a:p>
          <a:p>
            <a:r>
              <a:rPr lang="en-US" dirty="0"/>
              <a:t>Hold the ice pack on your face for 30 seconds while holding your breath.</a:t>
            </a:r>
          </a:p>
          <a:p>
            <a:r>
              <a:rPr lang="en-US" dirty="0">
                <a:solidFill>
                  <a:srgbClr val="00B050"/>
                </a:solidFill>
              </a:rPr>
              <a:t>Notice any changes in your physical and emotional state, and report back on them afterwards.</a:t>
            </a:r>
          </a:p>
          <a:p>
            <a:endParaRPr lang="en-US" dirty="0"/>
          </a:p>
        </p:txBody>
      </p:sp>
      <p:pic>
        <p:nvPicPr>
          <p:cNvPr id="4" name="Picture 3">
            <a:extLst>
              <a:ext uri="{FF2B5EF4-FFF2-40B4-BE49-F238E27FC236}">
                <a16:creationId xmlns:a16="http://schemas.microsoft.com/office/drawing/2014/main" id="{C7A89334-ABEA-43F0-B871-2AEEFE27C5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33125" y="2933048"/>
            <a:ext cx="4058875" cy="4058875"/>
          </a:xfrm>
          <a:prstGeom prst="rect">
            <a:avLst/>
          </a:prstGeom>
        </p:spPr>
      </p:pic>
      <p:pic>
        <p:nvPicPr>
          <p:cNvPr id="7" name="Picture 6" descr="A picture containing icon&#10;&#10;Description automatically generated">
            <a:extLst>
              <a:ext uri="{FF2B5EF4-FFF2-40B4-BE49-F238E27FC236}">
                <a16:creationId xmlns:a16="http://schemas.microsoft.com/office/drawing/2014/main" id="{12253A28-0E4C-4A71-BB98-01CCDFB8CF4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590103">
            <a:off x="7915230" y="190986"/>
            <a:ext cx="4494663" cy="3188434"/>
          </a:xfrm>
          <a:prstGeom prst="rect">
            <a:avLst/>
          </a:prstGeom>
        </p:spPr>
      </p:pic>
      <p:sp>
        <p:nvSpPr>
          <p:cNvPr id="8" name="TextBox 7">
            <a:extLst>
              <a:ext uri="{FF2B5EF4-FFF2-40B4-BE49-F238E27FC236}">
                <a16:creationId xmlns:a16="http://schemas.microsoft.com/office/drawing/2014/main" id="{09DAAB5E-29D2-4210-B4D3-55FD012AF879}"/>
              </a:ext>
            </a:extLst>
          </p:cNvPr>
          <p:cNvSpPr txBox="1"/>
          <p:nvPr/>
        </p:nvSpPr>
        <p:spPr>
          <a:xfrm>
            <a:off x="570416" y="1548043"/>
            <a:ext cx="8290193" cy="461665"/>
          </a:xfrm>
          <a:prstGeom prst="rect">
            <a:avLst/>
          </a:prstGeom>
          <a:noFill/>
        </p:spPr>
        <p:txBody>
          <a:bodyPr wrap="square">
            <a:spAutoFit/>
          </a:bodyPr>
          <a:lstStyle/>
          <a:p>
            <a:r>
              <a:rPr lang="en-US" sz="2400" b="1" dirty="0">
                <a:solidFill>
                  <a:srgbClr val="FF0000"/>
                </a:solidFill>
              </a:rPr>
              <a:t>IMPORTANT: </a:t>
            </a:r>
            <a:r>
              <a:rPr lang="en-US" sz="2400" dirty="0"/>
              <a:t>If you have a heart condition, don’t use this skill. </a:t>
            </a:r>
            <a:endParaRPr lang="en-GB" sz="2400" dirty="0"/>
          </a:p>
        </p:txBody>
      </p:sp>
    </p:spTree>
    <p:custDataLst>
      <p:tags r:id="rId1"/>
    </p:custDataLst>
    <p:extLst>
      <p:ext uri="{BB962C8B-B14F-4D97-AF65-F5344CB8AC3E}">
        <p14:creationId xmlns:p14="http://schemas.microsoft.com/office/powerpoint/2010/main" val="33323567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8023BF-F03E-4225-81A4-4031BA3BD0A9}"/>
              </a:ext>
            </a:extLst>
          </p:cNvPr>
          <p:cNvSpPr>
            <a:spLocks noGrp="1"/>
          </p:cNvSpPr>
          <p:nvPr>
            <p:ph type="title"/>
          </p:nvPr>
        </p:nvSpPr>
        <p:spPr>
          <a:xfrm>
            <a:off x="2757503" y="42218"/>
            <a:ext cx="10515600" cy="1325563"/>
          </a:xfrm>
        </p:spPr>
        <p:txBody>
          <a:bodyPr/>
          <a:lstStyle/>
          <a:p>
            <a:r>
              <a:rPr lang="en-US" b="1" u="sng" dirty="0"/>
              <a:t>Class task: TIP skill </a:t>
            </a:r>
            <a:r>
              <a:rPr lang="en-US" b="1" u="sng" dirty="0">
                <a:solidFill>
                  <a:srgbClr val="00B050"/>
                </a:solidFill>
              </a:rPr>
              <a:t>I</a:t>
            </a:r>
            <a:r>
              <a:rPr lang="en-US" b="1" u="sng" dirty="0"/>
              <a:t>ntense exercise</a:t>
            </a:r>
          </a:p>
        </p:txBody>
      </p:sp>
      <p:sp>
        <p:nvSpPr>
          <p:cNvPr id="3" name="Content Placeholder 2">
            <a:extLst>
              <a:ext uri="{FF2B5EF4-FFF2-40B4-BE49-F238E27FC236}">
                <a16:creationId xmlns:a16="http://schemas.microsoft.com/office/drawing/2014/main" id="{34FB3A3A-40AB-4219-A99C-78D8120CA6C2}"/>
              </a:ext>
            </a:extLst>
          </p:cNvPr>
          <p:cNvSpPr>
            <a:spLocks noGrp="1"/>
          </p:cNvSpPr>
          <p:nvPr>
            <p:ph idx="1"/>
          </p:nvPr>
        </p:nvSpPr>
        <p:spPr>
          <a:xfrm>
            <a:off x="314150" y="1438803"/>
            <a:ext cx="9460163" cy="4768189"/>
          </a:xfrm>
        </p:spPr>
        <p:txBody>
          <a:bodyPr>
            <a:noAutofit/>
          </a:bodyPr>
          <a:lstStyle/>
          <a:p>
            <a:r>
              <a:rPr lang="en-US" sz="2200" dirty="0"/>
              <a:t>When you feel angry and you would like to attack, or you feel scared and want to run and hide, one way to get control of your body is to do some exercise!</a:t>
            </a:r>
          </a:p>
          <a:p>
            <a:endParaRPr lang="en-US" sz="1500" dirty="0"/>
          </a:p>
          <a:p>
            <a:r>
              <a:rPr lang="en-US" sz="2200" dirty="0"/>
              <a:t>This could be running, jumping, sit ups, going on a fast walk, cycling, punching a punch bag etc.</a:t>
            </a:r>
          </a:p>
          <a:p>
            <a:endParaRPr lang="en-US" sz="1500" dirty="0"/>
          </a:p>
          <a:p>
            <a:r>
              <a:rPr lang="en-US" sz="2200" dirty="0"/>
              <a:t>Allow your mind to focus on the task fully - sport can be good for this because you have to focus on the game!</a:t>
            </a:r>
          </a:p>
          <a:p>
            <a:endParaRPr lang="en-US" sz="1500" dirty="0"/>
          </a:p>
          <a:p>
            <a:r>
              <a:rPr lang="en-US" sz="2200" dirty="0"/>
              <a:t>When you stop, your body will start to recover and activate the Parasympathetic Nervous System, which means your heart rate and breathing rate will decrease.</a:t>
            </a:r>
          </a:p>
        </p:txBody>
      </p:sp>
      <p:sp>
        <p:nvSpPr>
          <p:cNvPr id="5" name="TextBox 4">
            <a:extLst>
              <a:ext uri="{FF2B5EF4-FFF2-40B4-BE49-F238E27FC236}">
                <a16:creationId xmlns:a16="http://schemas.microsoft.com/office/drawing/2014/main" id="{0273B1E8-9247-4A76-8058-26EA781219DB}"/>
              </a:ext>
            </a:extLst>
          </p:cNvPr>
          <p:cNvSpPr txBox="1"/>
          <p:nvPr/>
        </p:nvSpPr>
        <p:spPr>
          <a:xfrm>
            <a:off x="254000" y="5794832"/>
            <a:ext cx="11938000" cy="892552"/>
          </a:xfrm>
          <a:prstGeom prst="rect">
            <a:avLst/>
          </a:prstGeom>
          <a:noFill/>
          <a:ln w="19050">
            <a:noFill/>
          </a:ln>
        </p:spPr>
        <p:txBody>
          <a:bodyPr wrap="square" rtlCol="0">
            <a:spAutoFit/>
          </a:bodyPr>
          <a:lstStyle/>
          <a:p>
            <a:r>
              <a:rPr lang="en-GB" sz="2800" b="1" u="sng" dirty="0">
                <a:solidFill>
                  <a:srgbClr val="00B050"/>
                </a:solidFill>
              </a:rPr>
              <a:t>Activity</a:t>
            </a:r>
            <a:r>
              <a:rPr lang="en-GB" sz="2400" b="1" dirty="0">
                <a:solidFill>
                  <a:srgbClr val="00B050"/>
                </a:solidFill>
              </a:rPr>
              <a:t>: </a:t>
            </a:r>
            <a:r>
              <a:rPr lang="en-GB" sz="2400" dirty="0">
                <a:solidFill>
                  <a:srgbClr val="00B050"/>
                </a:solidFill>
              </a:rPr>
              <a:t>Again, think of something that makes you feel angry or anxious… </a:t>
            </a:r>
            <a:r>
              <a:rPr lang="en-US" sz="2400" dirty="0">
                <a:solidFill>
                  <a:srgbClr val="00B050"/>
                </a:solidFill>
              </a:rPr>
              <a:t>for 1 minute.</a:t>
            </a:r>
          </a:p>
          <a:p>
            <a:r>
              <a:rPr lang="en-US" sz="2400" dirty="0">
                <a:solidFill>
                  <a:srgbClr val="00B050"/>
                </a:solidFill>
              </a:rPr>
              <a:t>Now, lets do some exercise! 1-2 minutes of star jumps, sit ups or press ups! Report back.</a:t>
            </a:r>
            <a:endParaRPr lang="en-GB" sz="2400" dirty="0">
              <a:solidFill>
                <a:srgbClr val="00B050"/>
              </a:solidFill>
            </a:endParaRPr>
          </a:p>
        </p:txBody>
      </p:sp>
      <p:pic>
        <p:nvPicPr>
          <p:cNvPr id="7" name="Picture 6" descr="Shape&#10;&#10;Description automatically generated with low confidence">
            <a:extLst>
              <a:ext uri="{FF2B5EF4-FFF2-40B4-BE49-F238E27FC236}">
                <a16:creationId xmlns:a16="http://schemas.microsoft.com/office/drawing/2014/main" id="{73707FEE-321D-49C2-8DCA-8D76E565A3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60849" y="2266151"/>
            <a:ext cx="4200920" cy="2980057"/>
          </a:xfrm>
          <a:prstGeom prst="rect">
            <a:avLst/>
          </a:prstGeom>
        </p:spPr>
      </p:pic>
    </p:spTree>
    <p:custDataLst>
      <p:tags r:id="rId1"/>
    </p:custDataLst>
    <p:extLst>
      <p:ext uri="{BB962C8B-B14F-4D97-AF65-F5344CB8AC3E}">
        <p14:creationId xmlns:p14="http://schemas.microsoft.com/office/powerpoint/2010/main" val="36589311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8023BF-F03E-4225-81A4-4031BA3BD0A9}"/>
              </a:ext>
            </a:extLst>
          </p:cNvPr>
          <p:cNvSpPr>
            <a:spLocks noGrp="1"/>
          </p:cNvSpPr>
          <p:nvPr>
            <p:ph type="title"/>
          </p:nvPr>
        </p:nvSpPr>
        <p:spPr>
          <a:xfrm>
            <a:off x="2695359" y="178419"/>
            <a:ext cx="10515600" cy="1325563"/>
          </a:xfrm>
        </p:spPr>
        <p:txBody>
          <a:bodyPr/>
          <a:lstStyle/>
          <a:p>
            <a:r>
              <a:rPr lang="en-US" b="1" u="sng" dirty="0"/>
              <a:t>Class task: TIP skill </a:t>
            </a:r>
            <a:r>
              <a:rPr lang="en-US" b="1" u="sng" dirty="0">
                <a:solidFill>
                  <a:srgbClr val="00B050"/>
                </a:solidFill>
              </a:rPr>
              <a:t>P</a:t>
            </a:r>
            <a:r>
              <a:rPr lang="en-US" b="1" u="sng" dirty="0"/>
              <a:t>aced breathing </a:t>
            </a:r>
          </a:p>
        </p:txBody>
      </p:sp>
      <p:sp>
        <p:nvSpPr>
          <p:cNvPr id="3" name="Content Placeholder 2">
            <a:extLst>
              <a:ext uri="{FF2B5EF4-FFF2-40B4-BE49-F238E27FC236}">
                <a16:creationId xmlns:a16="http://schemas.microsoft.com/office/drawing/2014/main" id="{34FB3A3A-40AB-4219-A99C-78D8120CA6C2}"/>
              </a:ext>
            </a:extLst>
          </p:cNvPr>
          <p:cNvSpPr>
            <a:spLocks noGrp="1"/>
          </p:cNvSpPr>
          <p:nvPr>
            <p:ph idx="1"/>
          </p:nvPr>
        </p:nvSpPr>
        <p:spPr>
          <a:xfrm>
            <a:off x="241916" y="1442131"/>
            <a:ext cx="11708167" cy="5415869"/>
          </a:xfrm>
        </p:spPr>
        <p:txBody>
          <a:bodyPr>
            <a:normAutofit/>
          </a:bodyPr>
          <a:lstStyle/>
          <a:p>
            <a:r>
              <a:rPr lang="en-US" sz="2600" dirty="0"/>
              <a:t>Place one hand on your abdomen right around your belly button and notice the rise and fall with each deep breath.</a:t>
            </a:r>
          </a:p>
          <a:p>
            <a:r>
              <a:rPr lang="en-US" sz="2600" dirty="0"/>
              <a:t>Think again of someone or something that makes you angry or anxious.</a:t>
            </a:r>
          </a:p>
          <a:p>
            <a:r>
              <a:rPr lang="en-US" sz="2600" dirty="0"/>
              <a:t>Allow the emotion to grow inside you.</a:t>
            </a:r>
          </a:p>
          <a:p>
            <a:r>
              <a:rPr lang="en-US" sz="2600" dirty="0"/>
              <a:t>Start the paced breathing.</a:t>
            </a:r>
          </a:p>
          <a:p>
            <a:r>
              <a:rPr lang="en-US" sz="2600" dirty="0"/>
              <a:t>Count to 4 when you inhale (breathe in) and then up to 6 or 8 on the exhale (breathing out).</a:t>
            </a:r>
          </a:p>
          <a:p>
            <a:r>
              <a:rPr lang="en-US" sz="2600" dirty="0"/>
              <a:t>Continue for 2-3 minutes.</a:t>
            </a:r>
          </a:p>
          <a:p>
            <a:r>
              <a:rPr lang="en-US" sz="2600" dirty="0">
                <a:solidFill>
                  <a:srgbClr val="00B050"/>
                </a:solidFill>
              </a:rPr>
              <a:t>Notice any changes in your physical and emotional state, and report back on them.</a:t>
            </a:r>
          </a:p>
          <a:p>
            <a:endParaRPr lang="en-US" dirty="0"/>
          </a:p>
        </p:txBody>
      </p:sp>
      <p:pic>
        <p:nvPicPr>
          <p:cNvPr id="6" name="Picture 5" descr="Text, logo&#10;&#10;Description automatically generated">
            <a:extLst>
              <a:ext uri="{FF2B5EF4-FFF2-40B4-BE49-F238E27FC236}">
                <a16:creationId xmlns:a16="http://schemas.microsoft.com/office/drawing/2014/main" id="{4F3C4AA2-DF55-4AEF-8E53-D5E2023A8D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66859" y="4888627"/>
            <a:ext cx="3457220" cy="2452490"/>
          </a:xfrm>
          <a:prstGeom prst="rect">
            <a:avLst/>
          </a:prstGeom>
        </p:spPr>
      </p:pic>
    </p:spTree>
    <p:custDataLst>
      <p:tags r:id="rId1"/>
    </p:custDataLst>
    <p:extLst>
      <p:ext uri="{BB962C8B-B14F-4D97-AF65-F5344CB8AC3E}">
        <p14:creationId xmlns:p14="http://schemas.microsoft.com/office/powerpoint/2010/main" val="21320005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91C6D7-3FB5-4603-92F7-249C2C51A3E0}"/>
              </a:ext>
            </a:extLst>
          </p:cNvPr>
          <p:cNvSpPr>
            <a:spLocks noGrp="1"/>
          </p:cNvSpPr>
          <p:nvPr>
            <p:ph type="title"/>
          </p:nvPr>
        </p:nvSpPr>
        <p:spPr>
          <a:xfrm>
            <a:off x="731234" y="663718"/>
            <a:ext cx="10515600" cy="1325563"/>
          </a:xfrm>
        </p:spPr>
        <p:txBody>
          <a:bodyPr/>
          <a:lstStyle/>
          <a:p>
            <a:pPr algn="ctr"/>
            <a:r>
              <a:rPr lang="en-US" u="sng" dirty="0"/>
              <a:t>Main points:</a:t>
            </a:r>
          </a:p>
        </p:txBody>
      </p:sp>
      <p:sp>
        <p:nvSpPr>
          <p:cNvPr id="3" name="Content Placeholder 2">
            <a:extLst>
              <a:ext uri="{FF2B5EF4-FFF2-40B4-BE49-F238E27FC236}">
                <a16:creationId xmlns:a16="http://schemas.microsoft.com/office/drawing/2014/main" id="{E4B2A44A-A2DD-44C8-ACB8-A19403A446C2}"/>
              </a:ext>
            </a:extLst>
          </p:cNvPr>
          <p:cNvSpPr>
            <a:spLocks noGrp="1"/>
          </p:cNvSpPr>
          <p:nvPr>
            <p:ph idx="1"/>
          </p:nvPr>
        </p:nvSpPr>
        <p:spPr>
          <a:xfrm>
            <a:off x="541539" y="2116970"/>
            <a:ext cx="11248008" cy="2339975"/>
          </a:xfrm>
        </p:spPr>
        <p:txBody>
          <a:bodyPr>
            <a:noAutofit/>
          </a:bodyPr>
          <a:lstStyle/>
          <a:p>
            <a:r>
              <a:rPr lang="en-US" sz="3400" dirty="0"/>
              <a:t>Changing our physiology by activating the body’s Parasympathetic Nervous System (PNS) can decrease the intensity of our emotions.</a:t>
            </a:r>
          </a:p>
          <a:p>
            <a:r>
              <a:rPr lang="en-US" sz="3400" dirty="0"/>
              <a:t>TIP skills (</a:t>
            </a:r>
            <a:r>
              <a:rPr lang="en-US" sz="3400" dirty="0">
                <a:solidFill>
                  <a:srgbClr val="00B050"/>
                </a:solidFill>
              </a:rPr>
              <a:t>T</a:t>
            </a:r>
            <a:r>
              <a:rPr lang="en-US" sz="3400" dirty="0"/>
              <a:t>emperature, </a:t>
            </a:r>
            <a:r>
              <a:rPr lang="en-US" sz="3400" dirty="0">
                <a:solidFill>
                  <a:srgbClr val="00B050"/>
                </a:solidFill>
              </a:rPr>
              <a:t>I</a:t>
            </a:r>
            <a:r>
              <a:rPr lang="en-US" sz="3400" dirty="0"/>
              <a:t>ntense exercise, </a:t>
            </a:r>
            <a:r>
              <a:rPr lang="en-US" sz="3400" dirty="0">
                <a:solidFill>
                  <a:srgbClr val="00B050"/>
                </a:solidFill>
              </a:rPr>
              <a:t>P</a:t>
            </a:r>
            <a:r>
              <a:rPr lang="en-US" sz="3400" dirty="0"/>
              <a:t>aced breathing) are to be used when a person is too emotionally aroused and overwhelmed to do anything else.</a:t>
            </a:r>
          </a:p>
          <a:p>
            <a:r>
              <a:rPr lang="en-US" sz="3400" dirty="0"/>
              <a:t>Like other Distress Tolerance skills, TIP skills are used to avoid making a situation worse.</a:t>
            </a:r>
          </a:p>
        </p:txBody>
      </p:sp>
    </p:spTree>
    <p:custDataLst>
      <p:tags r:id="rId1"/>
    </p:custDataLst>
    <p:extLst>
      <p:ext uri="{BB962C8B-B14F-4D97-AF65-F5344CB8AC3E}">
        <p14:creationId xmlns:p14="http://schemas.microsoft.com/office/powerpoint/2010/main" val="13232569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1C0F311-B98D-4DCA-AA8A-905299CE4B79}"/>
              </a:ext>
            </a:extLst>
          </p:cNvPr>
          <p:cNvSpPr>
            <a:spLocks noGrp="1"/>
          </p:cNvSpPr>
          <p:nvPr>
            <p:ph idx="1"/>
          </p:nvPr>
        </p:nvSpPr>
        <p:spPr>
          <a:xfrm>
            <a:off x="1015383" y="2066710"/>
            <a:ext cx="9833129" cy="4351338"/>
          </a:xfrm>
        </p:spPr>
        <p:txBody>
          <a:bodyPr>
            <a:normAutofit/>
          </a:bodyPr>
          <a:lstStyle/>
          <a:p>
            <a:r>
              <a:rPr lang="en-US" sz="3600" dirty="0"/>
              <a:t>Remember that TIP skills are only going to help decrease the intensity of your emotions for about 5-20 minutes. </a:t>
            </a:r>
          </a:p>
          <a:p>
            <a:pPr marL="0" indent="0">
              <a:buNone/>
            </a:pPr>
            <a:endParaRPr lang="en-US" sz="3600" dirty="0"/>
          </a:p>
          <a:p>
            <a:r>
              <a:rPr lang="en-US" sz="3600" dirty="0"/>
              <a:t>During this time, you will need to think about which other skills from the programme you can use to help you tolerate or change the emotions you’re experiencing.</a:t>
            </a:r>
          </a:p>
        </p:txBody>
      </p:sp>
      <p:sp>
        <p:nvSpPr>
          <p:cNvPr id="6" name="Title 1">
            <a:extLst>
              <a:ext uri="{FF2B5EF4-FFF2-40B4-BE49-F238E27FC236}">
                <a16:creationId xmlns:a16="http://schemas.microsoft.com/office/drawing/2014/main" id="{BC7879C8-EA9E-4764-9868-529BDA0E2D3A}"/>
              </a:ext>
            </a:extLst>
          </p:cNvPr>
          <p:cNvSpPr txBox="1">
            <a:spLocks/>
          </p:cNvSpPr>
          <p:nvPr/>
        </p:nvSpPr>
        <p:spPr>
          <a:xfrm>
            <a:off x="748990" y="61045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u="sng" dirty="0"/>
              <a:t>Main points:</a:t>
            </a:r>
          </a:p>
        </p:txBody>
      </p:sp>
    </p:spTree>
    <p:custDataLst>
      <p:tags r:id="rId1"/>
    </p:custDataLst>
    <p:extLst>
      <p:ext uri="{BB962C8B-B14F-4D97-AF65-F5344CB8AC3E}">
        <p14:creationId xmlns:p14="http://schemas.microsoft.com/office/powerpoint/2010/main" val="10687417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aphical user interface, text, application&#10;&#10;Description automatically generated">
            <a:extLst>
              <a:ext uri="{FF2B5EF4-FFF2-40B4-BE49-F238E27FC236}">
                <a16:creationId xmlns:a16="http://schemas.microsoft.com/office/drawing/2014/main" id="{AF7C0D64-CB0E-4A25-BBD2-15BD3FA386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94396" y="1091953"/>
            <a:ext cx="7993310" cy="5651270"/>
          </a:xfrm>
          <a:prstGeom prst="rect">
            <a:avLst/>
          </a:prstGeom>
          <a:ln w="53975">
            <a:solidFill>
              <a:srgbClr val="00B0F0"/>
            </a:solidFill>
          </a:ln>
        </p:spPr>
      </p:pic>
      <p:pic>
        <p:nvPicPr>
          <p:cNvPr id="4" name="Picture 3" descr="Image result for homework">
            <a:extLst>
              <a:ext uri="{FF2B5EF4-FFF2-40B4-BE49-F238E27FC236}">
                <a16:creationId xmlns:a16="http://schemas.microsoft.com/office/drawing/2014/main" id="{895F09B0-943E-44A5-97D3-163A3D6A59C3}"/>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251248">
            <a:off x="135642" y="1170111"/>
            <a:ext cx="4457701" cy="1223872"/>
          </a:xfrm>
          <a:prstGeom prst="rect">
            <a:avLst/>
          </a:prstGeom>
          <a:noFill/>
        </p:spPr>
      </p:pic>
      <p:sp>
        <p:nvSpPr>
          <p:cNvPr id="5" name="TextBox 4">
            <a:extLst>
              <a:ext uri="{FF2B5EF4-FFF2-40B4-BE49-F238E27FC236}">
                <a16:creationId xmlns:a16="http://schemas.microsoft.com/office/drawing/2014/main" id="{2D6D108A-9332-F79A-09A8-77685BFEF9B4}"/>
              </a:ext>
            </a:extLst>
          </p:cNvPr>
          <p:cNvSpPr txBox="1"/>
          <p:nvPr/>
        </p:nvSpPr>
        <p:spPr>
          <a:xfrm rot="19995021">
            <a:off x="4951142" y="2959641"/>
            <a:ext cx="4845107" cy="938719"/>
          </a:xfrm>
          <a:prstGeom prst="rect">
            <a:avLst/>
          </a:prstGeom>
          <a:noFill/>
        </p:spPr>
        <p:txBody>
          <a:bodyPr wrap="square" rtlCol="0">
            <a:spAutoFit/>
          </a:bodyPr>
          <a:lstStyle/>
          <a:p>
            <a:r>
              <a:rPr lang="en-GB" sz="5500" dirty="0">
                <a:solidFill>
                  <a:schemeClr val="bg1">
                    <a:lumMod val="65000"/>
                  </a:schemeClr>
                </a:solidFill>
                <a:latin typeface="Algerian" panose="04020705040A02060702" pitchFamily="82" charset="0"/>
              </a:rPr>
              <a:t>Sample</a:t>
            </a:r>
          </a:p>
        </p:txBody>
      </p:sp>
    </p:spTree>
    <p:custDataLst>
      <p:tags r:id="rId1"/>
    </p:custDataLst>
    <p:extLst>
      <p:ext uri="{BB962C8B-B14F-4D97-AF65-F5344CB8AC3E}">
        <p14:creationId xmlns:p14="http://schemas.microsoft.com/office/powerpoint/2010/main" val="21202695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0F53EB-DAFD-4151-89F7-3EEB07FDCD22}"/>
              </a:ext>
            </a:extLst>
          </p:cNvPr>
          <p:cNvSpPr>
            <a:spLocks noGrp="1"/>
          </p:cNvSpPr>
          <p:nvPr>
            <p:ph type="title"/>
          </p:nvPr>
        </p:nvSpPr>
        <p:spPr/>
        <p:txBody>
          <a:bodyPr/>
          <a:lstStyle/>
          <a:p>
            <a:pPr algn="ctr"/>
            <a:r>
              <a:rPr lang="en-GB" u="sng" dirty="0"/>
              <a:t>Learning Outcomes:</a:t>
            </a:r>
            <a:endParaRPr lang="en-US" u="sng" dirty="0"/>
          </a:p>
        </p:txBody>
      </p:sp>
      <p:sp>
        <p:nvSpPr>
          <p:cNvPr id="3" name="Content Placeholder 2">
            <a:extLst>
              <a:ext uri="{FF2B5EF4-FFF2-40B4-BE49-F238E27FC236}">
                <a16:creationId xmlns:a16="http://schemas.microsoft.com/office/drawing/2014/main" id="{F13800B8-CC21-480A-8830-A33E4EF2CCC2}"/>
              </a:ext>
            </a:extLst>
          </p:cNvPr>
          <p:cNvSpPr>
            <a:spLocks noGrp="1"/>
          </p:cNvSpPr>
          <p:nvPr>
            <p:ph idx="1"/>
          </p:nvPr>
        </p:nvSpPr>
        <p:spPr>
          <a:xfrm>
            <a:off x="838200" y="1985423"/>
            <a:ext cx="10706100" cy="4351338"/>
          </a:xfrm>
        </p:spPr>
        <p:txBody>
          <a:bodyPr/>
          <a:lstStyle/>
          <a:p>
            <a:r>
              <a:rPr lang="en-GB" sz="3200" dirty="0"/>
              <a:t>To be able to describe what the term ‘fight or flight’ means </a:t>
            </a:r>
          </a:p>
          <a:p>
            <a:r>
              <a:rPr lang="en-GB" sz="3200" dirty="0"/>
              <a:t>To be able to describe the changes that happen in our bodies during fight or flight</a:t>
            </a:r>
          </a:p>
          <a:p>
            <a:r>
              <a:rPr lang="en-GB" sz="3200" dirty="0"/>
              <a:t>To be able to describe the differences between the Sympathetic Nervous System and the Parasympathetic Nervous System</a:t>
            </a:r>
          </a:p>
          <a:p>
            <a:r>
              <a:rPr lang="en-GB" sz="3200" dirty="0"/>
              <a:t>To be able to recall the mnemonic TIP and explain when and how to use the TIP skills</a:t>
            </a:r>
          </a:p>
          <a:p>
            <a:endParaRPr lang="en-GB" dirty="0"/>
          </a:p>
          <a:p>
            <a:pPr marL="0" indent="0">
              <a:buNone/>
            </a:pPr>
            <a:endParaRPr lang="en-US" dirty="0"/>
          </a:p>
        </p:txBody>
      </p:sp>
    </p:spTree>
    <p:custDataLst>
      <p:tags r:id="rId1"/>
    </p:custDataLst>
    <p:extLst>
      <p:ext uri="{BB962C8B-B14F-4D97-AF65-F5344CB8AC3E}">
        <p14:creationId xmlns:p14="http://schemas.microsoft.com/office/powerpoint/2010/main" val="28196705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0F53EB-DAFD-4151-89F7-3EEB07FDCD22}"/>
              </a:ext>
            </a:extLst>
          </p:cNvPr>
          <p:cNvSpPr>
            <a:spLocks noGrp="1"/>
          </p:cNvSpPr>
          <p:nvPr>
            <p:ph type="title"/>
          </p:nvPr>
        </p:nvSpPr>
        <p:spPr/>
        <p:txBody>
          <a:bodyPr/>
          <a:lstStyle/>
          <a:p>
            <a:pPr algn="ctr"/>
            <a:r>
              <a:rPr lang="en-GB" u="sng" dirty="0"/>
              <a:t>Learning Outcomes Review:</a:t>
            </a:r>
            <a:endParaRPr lang="en-US" u="sng" dirty="0"/>
          </a:p>
        </p:txBody>
      </p:sp>
      <p:sp>
        <p:nvSpPr>
          <p:cNvPr id="6" name="Content Placeholder 2">
            <a:extLst>
              <a:ext uri="{FF2B5EF4-FFF2-40B4-BE49-F238E27FC236}">
                <a16:creationId xmlns:a16="http://schemas.microsoft.com/office/drawing/2014/main" id="{1FF0122D-C222-4CF2-BF56-63BFDDA0DE59}"/>
              </a:ext>
            </a:extLst>
          </p:cNvPr>
          <p:cNvSpPr txBox="1">
            <a:spLocks/>
          </p:cNvSpPr>
          <p:nvPr/>
        </p:nvSpPr>
        <p:spPr>
          <a:xfrm>
            <a:off x="838200" y="1985423"/>
            <a:ext cx="107061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3200" dirty="0"/>
              <a:t>To be able to describe what the term ‘fight or flight’ means </a:t>
            </a:r>
          </a:p>
          <a:p>
            <a:r>
              <a:rPr lang="en-GB" sz="3200" dirty="0"/>
              <a:t>To be able to describe the changes that happen in our bodies during fight or flight</a:t>
            </a:r>
          </a:p>
          <a:p>
            <a:r>
              <a:rPr lang="en-GB" sz="3200" dirty="0"/>
              <a:t>To be able to describe the differences between the Sympathetic Nervous System and the Parasympathetic Nervous System</a:t>
            </a:r>
          </a:p>
          <a:p>
            <a:r>
              <a:rPr lang="en-GB" sz="3200" dirty="0"/>
              <a:t>To be able to recall the mnemonic TIP and explain when and how to use the TIP skills</a:t>
            </a:r>
          </a:p>
          <a:p>
            <a:endParaRPr lang="en-GB" dirty="0"/>
          </a:p>
          <a:p>
            <a:pPr marL="0" indent="0">
              <a:buFont typeface="Arial" panose="020B0604020202020204" pitchFamily="34" charset="0"/>
              <a:buNone/>
            </a:pPr>
            <a:endParaRPr lang="en-US" dirty="0"/>
          </a:p>
        </p:txBody>
      </p:sp>
    </p:spTree>
    <p:custDataLst>
      <p:tags r:id="rId1"/>
    </p:custDataLst>
    <p:extLst>
      <p:ext uri="{BB962C8B-B14F-4D97-AF65-F5344CB8AC3E}">
        <p14:creationId xmlns:p14="http://schemas.microsoft.com/office/powerpoint/2010/main" val="7381885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rot="20642322">
            <a:off x="-2479997" y="976409"/>
            <a:ext cx="9887730" cy="726136"/>
          </a:xfrm>
        </p:spPr>
        <p:txBody>
          <a:bodyPr>
            <a:noAutofit/>
          </a:bodyPr>
          <a:lstStyle/>
          <a:p>
            <a:r>
              <a:rPr lang="en-US" sz="8000" b="1" cap="none" spc="0" dirty="0">
                <a:ln w="12700">
                  <a:solidFill>
                    <a:schemeClr val="tx2">
                      <a:lumMod val="75000"/>
                    </a:schemeClr>
                  </a:solidFill>
                  <a:prstDash val="solid"/>
                </a:ln>
                <a:effectLst>
                  <a:outerShdw dist="38100" dir="2640000" algn="bl" rotWithShape="0">
                    <a:schemeClr val="tx2">
                      <a:lumMod val="75000"/>
                    </a:schemeClr>
                  </a:outerShdw>
                </a:effectLst>
                <a:highlight>
                  <a:srgbClr val="009900"/>
                </a:highlight>
                <a:latin typeface="+mn-lt"/>
              </a:rPr>
              <a:t>PLENARY</a:t>
            </a:r>
          </a:p>
        </p:txBody>
      </p:sp>
      <p:sp>
        <p:nvSpPr>
          <p:cNvPr id="7" name="Text Placeholder 6"/>
          <p:cNvSpPr>
            <a:spLocks noGrp="1"/>
          </p:cNvSpPr>
          <p:nvPr>
            <p:ph type="body" sz="quarter" idx="10"/>
          </p:nvPr>
        </p:nvSpPr>
        <p:spPr>
          <a:xfrm>
            <a:off x="2784146" y="1555757"/>
            <a:ext cx="7469564" cy="914400"/>
          </a:xfrm>
        </p:spPr>
        <p:txBody>
          <a:bodyPr>
            <a:noAutofit/>
          </a:bodyPr>
          <a:lstStyle/>
          <a:p>
            <a:r>
              <a:rPr lang="en-US" sz="3200" dirty="0"/>
              <a:t>Think to yourself and then discuss in pairs or as whole class:</a:t>
            </a:r>
          </a:p>
        </p:txBody>
      </p:sp>
      <p:sp>
        <p:nvSpPr>
          <p:cNvPr id="2" name="Rectangle 1">
            <a:extLst>
              <a:ext uri="{FF2B5EF4-FFF2-40B4-BE49-F238E27FC236}">
                <a16:creationId xmlns:a16="http://schemas.microsoft.com/office/drawing/2014/main" id="{8A2B8E7C-E599-4EF9-8F73-03C44B597281}"/>
              </a:ext>
            </a:extLst>
          </p:cNvPr>
          <p:cNvSpPr/>
          <p:nvPr/>
        </p:nvSpPr>
        <p:spPr>
          <a:xfrm>
            <a:off x="-225235" y="2609620"/>
            <a:ext cx="11595238" cy="1200329"/>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w="12700">
                  <a:solidFill>
                    <a:srgbClr val="44546A">
                      <a:lumMod val="75000"/>
                    </a:srgbClr>
                  </a:solidFill>
                  <a:prstDash val="solid"/>
                </a:ln>
                <a:solidFill>
                  <a:srgbClr val="FFC000"/>
                </a:solidFill>
                <a:effectLst>
                  <a:outerShdw dist="38100" dir="2640000" algn="bl" rotWithShape="0">
                    <a:srgbClr val="44546A">
                      <a:lumMod val="75000"/>
                    </a:srgbClr>
                  </a:outerShdw>
                </a:effectLst>
                <a:uLnTx/>
                <a:uFillTx/>
                <a:latin typeface="Calibri" panose="020F0502020204030204"/>
                <a:ea typeface="+mn-ea"/>
                <a:cs typeface="+mn-cs"/>
              </a:rPr>
              <a:t>What happens to our bodies when the fight or flight response starts? Describe</a:t>
            </a:r>
            <a:r>
              <a:rPr lang="en-US" sz="3600" b="1" dirty="0">
                <a:ln w="12700">
                  <a:solidFill>
                    <a:srgbClr val="44546A">
                      <a:lumMod val="75000"/>
                    </a:srgbClr>
                  </a:solidFill>
                  <a:prstDash val="solid"/>
                </a:ln>
                <a:solidFill>
                  <a:srgbClr val="FFC000"/>
                </a:solidFill>
                <a:effectLst>
                  <a:outerShdw dist="38100" dir="2640000" algn="bl" rotWithShape="0">
                    <a:srgbClr val="44546A">
                      <a:lumMod val="75000"/>
                    </a:srgbClr>
                  </a:outerShdw>
                </a:effectLst>
                <a:latin typeface="Calibri" panose="020F0502020204030204"/>
              </a:rPr>
              <a:t> 3 changes.</a:t>
            </a:r>
            <a:endParaRPr kumimoji="0" lang="en-US" sz="3600" b="1" i="0" u="none" strike="noStrike" kern="1200" cap="none" spc="0" normalizeH="0" baseline="0" noProof="0" dirty="0">
              <a:ln w="12700">
                <a:solidFill>
                  <a:srgbClr val="44546A">
                    <a:lumMod val="75000"/>
                  </a:srgbClr>
                </a:solidFill>
                <a:prstDash val="solid"/>
              </a:ln>
              <a:solidFill>
                <a:srgbClr val="FFC000"/>
              </a:solidFill>
              <a:effectLst>
                <a:outerShdw dist="38100" dir="2640000" algn="bl" rotWithShape="0">
                  <a:srgbClr val="44546A">
                    <a:lumMod val="75000"/>
                  </a:srgbClr>
                </a:outerShdw>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C9F5D71B-F6BB-455F-907F-51ADD06E335D}"/>
              </a:ext>
            </a:extLst>
          </p:cNvPr>
          <p:cNvSpPr/>
          <p:nvPr/>
        </p:nvSpPr>
        <p:spPr>
          <a:xfrm>
            <a:off x="-491466" y="4025146"/>
            <a:ext cx="10405432" cy="1477328"/>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w="12700">
                  <a:solidFill>
                    <a:srgbClr val="44546A">
                      <a:lumMod val="75000"/>
                    </a:srgbClr>
                  </a:solidFill>
                  <a:prstDash val="solid"/>
                </a:ln>
                <a:solidFill>
                  <a:srgbClr val="92D050"/>
                </a:solidFill>
                <a:effectLst>
                  <a:outerShdw dist="38100" dir="2640000" algn="bl" rotWithShape="0">
                    <a:srgbClr val="44546A">
                      <a:lumMod val="75000"/>
                    </a:srgbClr>
                  </a:outerShdw>
                </a:effectLst>
                <a:uLnTx/>
                <a:uFillTx/>
                <a:latin typeface="Calibri" panose="020F0502020204030204"/>
                <a:ea typeface="+mn-ea"/>
                <a:cs typeface="+mn-cs"/>
              </a:rPr>
              <a:t>What does TIP stand for?</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5400" b="1" i="0" u="none" strike="noStrike" kern="1200" cap="none" spc="0" normalizeH="0" baseline="0" noProof="0" dirty="0">
              <a:ln w="12700">
                <a:solidFill>
                  <a:srgbClr val="44546A">
                    <a:lumMod val="75000"/>
                  </a:srgbClr>
                </a:solidFill>
                <a:prstDash val="solid"/>
              </a:ln>
              <a:solidFill>
                <a:srgbClr val="FFC000"/>
              </a:solidFill>
              <a:effectLst>
                <a:outerShdw dist="38100" dir="2640000" algn="bl" rotWithShape="0">
                  <a:srgbClr val="44546A">
                    <a:lumMod val="75000"/>
                  </a:srgbClr>
                </a:outerShdw>
              </a:effectLst>
              <a:uLnTx/>
              <a:uFillTx/>
              <a:latin typeface="Calibri" panose="020F0502020204030204"/>
              <a:ea typeface="+mn-ea"/>
              <a:cs typeface="+mn-cs"/>
            </a:endParaRPr>
          </a:p>
        </p:txBody>
      </p:sp>
      <p:sp>
        <p:nvSpPr>
          <p:cNvPr id="3" name="Rectangle 2">
            <a:extLst>
              <a:ext uri="{FF2B5EF4-FFF2-40B4-BE49-F238E27FC236}">
                <a16:creationId xmlns:a16="http://schemas.microsoft.com/office/drawing/2014/main" id="{65B525E7-2B81-4ED8-A969-BA08A12B3445}"/>
              </a:ext>
            </a:extLst>
          </p:cNvPr>
          <p:cNvSpPr/>
          <p:nvPr/>
        </p:nvSpPr>
        <p:spPr>
          <a:xfrm>
            <a:off x="2238469" y="5733306"/>
            <a:ext cx="10157012"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w="12700">
                  <a:solidFill>
                    <a:srgbClr val="44546A">
                      <a:lumMod val="75000"/>
                    </a:srgbClr>
                  </a:solidFill>
                  <a:prstDash val="solid"/>
                </a:ln>
                <a:solidFill>
                  <a:srgbClr val="FFFF00"/>
                </a:solidFill>
                <a:effectLst>
                  <a:outerShdw dist="38100" dir="2640000" algn="bl" rotWithShape="0">
                    <a:srgbClr val="44546A">
                      <a:lumMod val="75000"/>
                    </a:srgbClr>
                  </a:outerShdw>
                </a:effectLst>
                <a:uLnTx/>
                <a:uFillTx/>
                <a:latin typeface="Calibri" panose="020F0502020204030204"/>
                <a:ea typeface="+mn-ea"/>
                <a:cs typeface="+mn-cs"/>
              </a:rPr>
              <a:t>What is your preferred TIP skill, and why?</a:t>
            </a:r>
          </a:p>
        </p:txBody>
      </p:sp>
      <p:sp>
        <p:nvSpPr>
          <p:cNvPr id="11" name="TextBox 10">
            <a:extLst>
              <a:ext uri="{FF2B5EF4-FFF2-40B4-BE49-F238E27FC236}">
                <a16:creationId xmlns:a16="http://schemas.microsoft.com/office/drawing/2014/main" id="{DF4B09C0-3B00-45D9-8022-3119E6C5B336}"/>
              </a:ext>
            </a:extLst>
          </p:cNvPr>
          <p:cNvSpPr txBox="1"/>
          <p:nvPr/>
        </p:nvSpPr>
        <p:spPr>
          <a:xfrm>
            <a:off x="8862670" y="6482448"/>
            <a:ext cx="3495616" cy="375552"/>
          </a:xfrm>
          <a:prstGeom prst="rect">
            <a:avLst/>
          </a:prstGeom>
          <a:noFill/>
        </p:spPr>
        <p:txBody>
          <a:bodyPr wrap="square">
            <a:sp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GB" sz="1800" b="0" i="0" u="sng"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www.mentallywellschools.co.uk</a:t>
            </a:r>
            <a:endParaRPr kumimoji="0" lang="en-GB" sz="18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9" name="Rectangle 8">
            <a:extLst>
              <a:ext uri="{FF2B5EF4-FFF2-40B4-BE49-F238E27FC236}">
                <a16:creationId xmlns:a16="http://schemas.microsoft.com/office/drawing/2014/main" id="{BA496EF9-1329-466A-A850-6E0112DB1A9C}"/>
              </a:ext>
            </a:extLst>
          </p:cNvPr>
          <p:cNvSpPr/>
          <p:nvPr/>
        </p:nvSpPr>
        <p:spPr>
          <a:xfrm>
            <a:off x="11178288" y="5410141"/>
            <a:ext cx="354806" cy="120032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 sz="7200" b="1" i="0" u="none" strike="noStrike" kern="1200" cap="none" spc="0" normalizeH="0" baseline="0" noProof="0" dirty="0">
                <a:ln>
                  <a:noFill/>
                </a:ln>
                <a:solidFill>
                  <a:srgbClr val="FFFFFF"/>
                </a:solidFill>
                <a:effectLst/>
                <a:uLnTx/>
                <a:uFillTx/>
                <a:latin typeface="Amatic SC" panose="020B0604020202020204" charset="-79"/>
                <a:ea typeface="+mn-ea"/>
                <a:cs typeface="Amatic SC" panose="020B0604020202020204" charset="-79"/>
              </a:rPr>
              <a:t>©</a:t>
            </a:r>
            <a:endParaRPr kumimoji="0" lang="en-GB" sz="7200" b="1" i="0" u="none" strike="noStrike" kern="1200" cap="none" spc="0" normalizeH="0" baseline="0" noProof="0" dirty="0">
              <a:ln>
                <a:noFill/>
              </a:ln>
              <a:solidFill>
                <a:srgbClr val="FFFFFF"/>
              </a:solidFill>
              <a:effectLst/>
              <a:uLnTx/>
              <a:uFillTx/>
              <a:latin typeface="Amatic SC" panose="020B0604020202020204" charset="-79"/>
              <a:ea typeface="+mn-ea"/>
              <a:cs typeface="Amatic SC" panose="020B0604020202020204" charset="-79"/>
            </a:endParaRPr>
          </a:p>
        </p:txBody>
      </p:sp>
      <p:sp>
        <p:nvSpPr>
          <p:cNvPr id="10" name="Rectangle 9">
            <a:extLst>
              <a:ext uri="{FF2B5EF4-FFF2-40B4-BE49-F238E27FC236}">
                <a16:creationId xmlns:a16="http://schemas.microsoft.com/office/drawing/2014/main" id="{2F79BEB1-F9A8-4A28-AED4-E21B2663B6DB}"/>
              </a:ext>
            </a:extLst>
          </p:cNvPr>
          <p:cNvSpPr/>
          <p:nvPr/>
        </p:nvSpPr>
        <p:spPr>
          <a:xfrm>
            <a:off x="658906" y="4904007"/>
            <a:ext cx="10405432" cy="646331"/>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w="12700">
                  <a:solidFill>
                    <a:srgbClr val="44546A">
                      <a:lumMod val="75000"/>
                    </a:srgbClr>
                  </a:solidFill>
                  <a:prstDash val="solid"/>
                </a:ln>
                <a:solidFill>
                  <a:schemeClr val="accent1">
                    <a:lumMod val="20000"/>
                    <a:lumOff val="80000"/>
                  </a:schemeClr>
                </a:solidFill>
                <a:effectLst>
                  <a:outerShdw dist="38100" dir="2640000" algn="bl" rotWithShape="0">
                    <a:srgbClr val="44546A">
                      <a:lumMod val="75000"/>
                    </a:srgbClr>
                  </a:outerShdw>
                </a:effectLst>
                <a:uLnTx/>
                <a:uFillTx/>
                <a:latin typeface="Calibri" panose="020F0502020204030204"/>
                <a:ea typeface="+mn-ea"/>
                <a:cs typeface="+mn-cs"/>
              </a:rPr>
              <a:t>When should we use TIP skills?</a:t>
            </a:r>
          </a:p>
        </p:txBody>
      </p:sp>
      <p:sp>
        <p:nvSpPr>
          <p:cNvPr id="12" name="TextBox 11">
            <a:extLst>
              <a:ext uri="{FF2B5EF4-FFF2-40B4-BE49-F238E27FC236}">
                <a16:creationId xmlns:a16="http://schemas.microsoft.com/office/drawing/2014/main" id="{3EC5E0C8-9C16-36F5-548E-D6642694F23A}"/>
              </a:ext>
            </a:extLst>
          </p:cNvPr>
          <p:cNvSpPr txBox="1"/>
          <p:nvPr/>
        </p:nvSpPr>
        <p:spPr>
          <a:xfrm rot="19995021">
            <a:off x="3949657" y="3116357"/>
            <a:ext cx="4845107" cy="938719"/>
          </a:xfrm>
          <a:prstGeom prst="rect">
            <a:avLst/>
          </a:prstGeom>
          <a:noFill/>
        </p:spPr>
        <p:txBody>
          <a:bodyPr wrap="square" rtlCol="0">
            <a:spAutoFit/>
          </a:bodyPr>
          <a:lstStyle/>
          <a:p>
            <a:r>
              <a:rPr lang="en-GB" sz="5500" dirty="0">
                <a:solidFill>
                  <a:schemeClr val="bg1">
                    <a:lumMod val="65000"/>
                  </a:schemeClr>
                </a:solidFill>
                <a:latin typeface="Algerian" panose="04020705040A02060702" pitchFamily="82" charset="0"/>
              </a:rPr>
              <a:t>Sample</a:t>
            </a:r>
          </a:p>
        </p:txBody>
      </p:sp>
    </p:spTree>
    <p:custDataLst>
      <p:tags r:id="rId1"/>
    </p:custDataLst>
    <p:extLst>
      <p:ext uri="{BB962C8B-B14F-4D97-AF65-F5344CB8AC3E}">
        <p14:creationId xmlns:p14="http://schemas.microsoft.com/office/powerpoint/2010/main" val="2562246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C8BC65-4788-4AA2-9846-C07D83266E0A}"/>
              </a:ext>
            </a:extLst>
          </p:cNvPr>
          <p:cNvSpPr>
            <a:spLocks noGrp="1"/>
          </p:cNvSpPr>
          <p:nvPr>
            <p:ph type="title"/>
          </p:nvPr>
        </p:nvSpPr>
        <p:spPr>
          <a:xfrm>
            <a:off x="3004228" y="319596"/>
            <a:ext cx="10515600" cy="1325563"/>
          </a:xfrm>
        </p:spPr>
        <p:txBody>
          <a:bodyPr/>
          <a:lstStyle/>
          <a:p>
            <a:r>
              <a:rPr lang="en-US" b="1" u="sng" dirty="0"/>
              <a:t>Mindfulness Exercise (5 minutes) </a:t>
            </a:r>
          </a:p>
        </p:txBody>
      </p:sp>
      <p:sp>
        <p:nvSpPr>
          <p:cNvPr id="3" name="Content Placeholder 2">
            <a:extLst>
              <a:ext uri="{FF2B5EF4-FFF2-40B4-BE49-F238E27FC236}">
                <a16:creationId xmlns:a16="http://schemas.microsoft.com/office/drawing/2014/main" id="{B1F0A1EB-438D-43FD-8857-B3703E30992C}"/>
              </a:ext>
            </a:extLst>
          </p:cNvPr>
          <p:cNvSpPr>
            <a:spLocks noGrp="1"/>
          </p:cNvSpPr>
          <p:nvPr>
            <p:ph idx="1"/>
          </p:nvPr>
        </p:nvSpPr>
        <p:spPr>
          <a:xfrm>
            <a:off x="507629" y="1878336"/>
            <a:ext cx="10953443" cy="5067300"/>
          </a:xfrm>
        </p:spPr>
        <p:txBody>
          <a:bodyPr>
            <a:normAutofit/>
          </a:bodyPr>
          <a:lstStyle/>
          <a:p>
            <a:r>
              <a:rPr lang="en-US" dirty="0"/>
              <a:t>Throwing sounds (we tried this before in lesson 5!)</a:t>
            </a:r>
          </a:p>
          <a:p>
            <a:r>
              <a:rPr lang="en-US" dirty="0"/>
              <a:t>Remember to practise the skills: Participation, Non-judgmentally and One-mindfully</a:t>
            </a:r>
          </a:p>
          <a:p>
            <a:r>
              <a:rPr lang="en-US" dirty="0"/>
              <a:t>After the activity, provide feedback about your observations.</a:t>
            </a:r>
          </a:p>
          <a:p>
            <a:r>
              <a:rPr lang="en-US" dirty="0"/>
              <a:t>Again, use the statement “</a:t>
            </a:r>
            <a:r>
              <a:rPr lang="en-US" b="1" dirty="0">
                <a:solidFill>
                  <a:srgbClr val="0070C0"/>
                </a:solidFill>
              </a:rPr>
              <a:t>I noticed…</a:t>
            </a:r>
            <a:r>
              <a:rPr lang="en-US" dirty="0"/>
              <a:t>”</a:t>
            </a:r>
          </a:p>
          <a:p>
            <a:pPr marL="0" indent="0">
              <a:buNone/>
            </a:pPr>
            <a:r>
              <a:rPr lang="en-US" u="sng" dirty="0"/>
              <a:t>Examples</a:t>
            </a:r>
            <a:r>
              <a:rPr lang="en-US" dirty="0"/>
              <a:t>: </a:t>
            </a:r>
          </a:p>
          <a:p>
            <a:pPr marL="0" indent="0">
              <a:buNone/>
            </a:pPr>
            <a:r>
              <a:rPr lang="en-US" i="1" dirty="0"/>
              <a:t>“I noticed that this was different from when we did it before.”</a:t>
            </a:r>
          </a:p>
          <a:p>
            <a:pPr marL="0" indent="0">
              <a:buNone/>
            </a:pPr>
            <a:r>
              <a:rPr lang="en-US" i="1" dirty="0"/>
              <a:t>“I noticed that my mind was still wandering a lot.”</a:t>
            </a:r>
          </a:p>
          <a:p>
            <a:pPr marL="0" indent="0">
              <a:buNone/>
            </a:pPr>
            <a:r>
              <a:rPr lang="en-US" i="1" dirty="0"/>
              <a:t>“I noticed I was feeling uncomfortable.”</a:t>
            </a:r>
          </a:p>
        </p:txBody>
      </p:sp>
    </p:spTree>
    <p:custDataLst>
      <p:tags r:id="rId1"/>
    </p:custDataLst>
    <p:extLst>
      <p:ext uri="{BB962C8B-B14F-4D97-AF65-F5344CB8AC3E}">
        <p14:creationId xmlns:p14="http://schemas.microsoft.com/office/powerpoint/2010/main" val="1991946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ircle(in)">
                                      <p:cBhvr>
                                        <p:cTn id="10" dur="2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circle(in)">
                                      <p:cBhvr>
                                        <p:cTn id="15" dur="2000"/>
                                        <p:tgtEl>
                                          <p:spTgt spid="3">
                                            <p:txEl>
                                              <p:pRg st="2" end="2"/>
                                            </p:txEl>
                                          </p:spTgt>
                                        </p:tgtEl>
                                      </p:cBhvr>
                                    </p:animEffect>
                                  </p:childTnLst>
                                </p:cTn>
                              </p:par>
                              <p:par>
                                <p:cTn id="16" presetID="6" presetClass="entr" presetSubtype="16"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circle(in)">
                                      <p:cBhvr>
                                        <p:cTn id="18" dur="2000"/>
                                        <p:tgtEl>
                                          <p:spTgt spid="3">
                                            <p:txEl>
                                              <p:pRg st="3" end="3"/>
                                            </p:txEl>
                                          </p:spTgt>
                                        </p:tgtEl>
                                      </p:cBhvr>
                                    </p:animEffect>
                                  </p:childTnLst>
                                </p:cTn>
                              </p:par>
                              <p:par>
                                <p:cTn id="19" presetID="6" presetClass="entr" presetSubtype="16"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circle(in)">
                                      <p:cBhvr>
                                        <p:cTn id="21" dur="2000"/>
                                        <p:tgtEl>
                                          <p:spTgt spid="3">
                                            <p:txEl>
                                              <p:pRg st="4" end="4"/>
                                            </p:txEl>
                                          </p:spTgt>
                                        </p:tgtEl>
                                      </p:cBhvr>
                                    </p:animEffect>
                                  </p:childTnLst>
                                </p:cTn>
                              </p:par>
                              <p:par>
                                <p:cTn id="22" presetID="6" presetClass="entr" presetSubtype="16"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circle(in)">
                                      <p:cBhvr>
                                        <p:cTn id="24" dur="2000"/>
                                        <p:tgtEl>
                                          <p:spTgt spid="3">
                                            <p:txEl>
                                              <p:pRg st="5" end="5"/>
                                            </p:txEl>
                                          </p:spTgt>
                                        </p:tgtEl>
                                      </p:cBhvr>
                                    </p:animEffect>
                                  </p:childTnLst>
                                </p:cTn>
                              </p:par>
                              <p:par>
                                <p:cTn id="25" presetID="6" presetClass="entr" presetSubtype="16"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circle(in)">
                                      <p:cBhvr>
                                        <p:cTn id="27" dur="2000"/>
                                        <p:tgtEl>
                                          <p:spTgt spid="3">
                                            <p:txEl>
                                              <p:pRg st="6" end="6"/>
                                            </p:txEl>
                                          </p:spTgt>
                                        </p:tgtEl>
                                      </p:cBhvr>
                                    </p:animEffect>
                                  </p:childTnLst>
                                </p:cTn>
                              </p:par>
                              <p:par>
                                <p:cTn id="28" presetID="6" presetClass="entr" presetSubtype="16"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circle(in)">
                                      <p:cBhvr>
                                        <p:cTn id="30"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Text, letter&#10;&#10;Description automatically generated">
            <a:extLst>
              <a:ext uri="{FF2B5EF4-FFF2-40B4-BE49-F238E27FC236}">
                <a16:creationId xmlns:a16="http://schemas.microsoft.com/office/drawing/2014/main" id="{2D081D77-388A-4A21-8E37-028E88AECD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05822" y="233494"/>
            <a:ext cx="4518443" cy="6391009"/>
          </a:xfrm>
          <a:prstGeom prst="rect">
            <a:avLst/>
          </a:prstGeom>
          <a:ln w="31750">
            <a:solidFill>
              <a:srgbClr val="00B0F0"/>
            </a:solidFill>
          </a:ln>
        </p:spPr>
      </p:pic>
      <p:pic>
        <p:nvPicPr>
          <p:cNvPr id="12" name="Picture 11" descr="Graphical user interface, application&#10;&#10;Description automatically generated with medium confidence">
            <a:extLst>
              <a:ext uri="{FF2B5EF4-FFF2-40B4-BE49-F238E27FC236}">
                <a16:creationId xmlns:a16="http://schemas.microsoft.com/office/drawing/2014/main" id="{0121BA4F-4E63-4034-B0CE-D968A822609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46284" y="233494"/>
            <a:ext cx="4518442" cy="6391008"/>
          </a:xfrm>
          <a:prstGeom prst="rect">
            <a:avLst/>
          </a:prstGeom>
          <a:ln w="31750">
            <a:solidFill>
              <a:srgbClr val="00B0F0"/>
            </a:solidFill>
          </a:ln>
        </p:spPr>
      </p:pic>
      <p:pic>
        <p:nvPicPr>
          <p:cNvPr id="4" name="Picture 3" descr="Image result for homework">
            <a:extLst>
              <a:ext uri="{FF2B5EF4-FFF2-40B4-BE49-F238E27FC236}">
                <a16:creationId xmlns:a16="http://schemas.microsoft.com/office/drawing/2014/main" id="{E68D6B11-A49F-4109-B82E-DBD7B79F21B7}"/>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0066388">
            <a:off x="175959" y="1262729"/>
            <a:ext cx="3932645" cy="1004858"/>
          </a:xfrm>
          <a:prstGeom prst="rect">
            <a:avLst/>
          </a:prstGeom>
          <a:noFill/>
        </p:spPr>
      </p:pic>
      <p:sp>
        <p:nvSpPr>
          <p:cNvPr id="5" name="Title 1">
            <a:extLst>
              <a:ext uri="{FF2B5EF4-FFF2-40B4-BE49-F238E27FC236}">
                <a16:creationId xmlns:a16="http://schemas.microsoft.com/office/drawing/2014/main" id="{05E480D7-3457-4CBF-8F73-D19BD40876EF}"/>
              </a:ext>
            </a:extLst>
          </p:cNvPr>
          <p:cNvSpPr>
            <a:spLocks noGrp="1"/>
          </p:cNvSpPr>
          <p:nvPr>
            <p:ph type="title"/>
          </p:nvPr>
        </p:nvSpPr>
        <p:spPr>
          <a:xfrm>
            <a:off x="162395" y="3128415"/>
            <a:ext cx="2783889" cy="1325563"/>
          </a:xfrm>
        </p:spPr>
        <p:txBody>
          <a:bodyPr>
            <a:normAutofit/>
          </a:bodyPr>
          <a:lstStyle/>
          <a:p>
            <a:r>
              <a:rPr lang="en-US" sz="4000" u="sng" dirty="0"/>
              <a:t>Homework review</a:t>
            </a:r>
          </a:p>
        </p:txBody>
      </p:sp>
      <p:sp>
        <p:nvSpPr>
          <p:cNvPr id="6" name="Content Placeholder 2">
            <a:extLst>
              <a:ext uri="{FF2B5EF4-FFF2-40B4-BE49-F238E27FC236}">
                <a16:creationId xmlns:a16="http://schemas.microsoft.com/office/drawing/2014/main" id="{CFBFA04E-7672-43D9-8A87-FA7D7F60FAF9}"/>
              </a:ext>
            </a:extLst>
          </p:cNvPr>
          <p:cNvSpPr>
            <a:spLocks noGrp="1"/>
          </p:cNvSpPr>
          <p:nvPr>
            <p:ph idx="1"/>
          </p:nvPr>
        </p:nvSpPr>
        <p:spPr>
          <a:xfrm>
            <a:off x="151620" y="4453978"/>
            <a:ext cx="3012652" cy="1034143"/>
          </a:xfrm>
        </p:spPr>
        <p:txBody>
          <a:bodyPr>
            <a:noAutofit/>
          </a:bodyPr>
          <a:lstStyle/>
          <a:p>
            <a:pPr marL="0" indent="0">
              <a:buNone/>
            </a:pPr>
            <a:r>
              <a:rPr lang="en-US" sz="3200" dirty="0"/>
              <a:t>Turn to your partner and go through your homework together.</a:t>
            </a:r>
          </a:p>
        </p:txBody>
      </p:sp>
      <p:sp>
        <p:nvSpPr>
          <p:cNvPr id="7" name="TextBox 6">
            <a:extLst>
              <a:ext uri="{FF2B5EF4-FFF2-40B4-BE49-F238E27FC236}">
                <a16:creationId xmlns:a16="http://schemas.microsoft.com/office/drawing/2014/main" id="{EA2FA1C0-5D56-4171-63A2-F0355701ED8C}"/>
              </a:ext>
            </a:extLst>
          </p:cNvPr>
          <p:cNvSpPr txBox="1"/>
          <p:nvPr/>
        </p:nvSpPr>
        <p:spPr>
          <a:xfrm rot="19995021">
            <a:off x="6047998" y="2283019"/>
            <a:ext cx="4845107" cy="938719"/>
          </a:xfrm>
          <a:prstGeom prst="rect">
            <a:avLst/>
          </a:prstGeom>
          <a:noFill/>
        </p:spPr>
        <p:txBody>
          <a:bodyPr wrap="square" rtlCol="0">
            <a:spAutoFit/>
          </a:bodyPr>
          <a:lstStyle/>
          <a:p>
            <a:r>
              <a:rPr lang="en-GB" sz="5500" dirty="0">
                <a:solidFill>
                  <a:schemeClr val="bg1">
                    <a:lumMod val="65000"/>
                  </a:schemeClr>
                </a:solidFill>
                <a:latin typeface="Algerian" panose="04020705040A02060702" pitchFamily="82" charset="0"/>
              </a:rPr>
              <a:t>Sample</a:t>
            </a:r>
          </a:p>
        </p:txBody>
      </p:sp>
    </p:spTree>
    <p:custDataLst>
      <p:tags r:id="rId1"/>
    </p:custDataLst>
    <p:extLst>
      <p:ext uri="{BB962C8B-B14F-4D97-AF65-F5344CB8AC3E}">
        <p14:creationId xmlns:p14="http://schemas.microsoft.com/office/powerpoint/2010/main" val="29517477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4B7B63-8A54-465D-98E8-5EAFB69B08FE}"/>
              </a:ext>
            </a:extLst>
          </p:cNvPr>
          <p:cNvSpPr>
            <a:spLocks noGrp="1"/>
          </p:cNvSpPr>
          <p:nvPr>
            <p:ph type="title"/>
          </p:nvPr>
        </p:nvSpPr>
        <p:spPr>
          <a:xfrm>
            <a:off x="669525" y="292963"/>
            <a:ext cx="10515600" cy="1044575"/>
          </a:xfrm>
        </p:spPr>
        <p:txBody>
          <a:bodyPr/>
          <a:lstStyle/>
          <a:p>
            <a:pPr algn="ctr"/>
            <a:r>
              <a:rPr lang="en-GB" b="1" u="sng" dirty="0"/>
              <a:t>Distress Tolerance skills</a:t>
            </a:r>
            <a:endParaRPr lang="en-US" b="1" u="sng" dirty="0"/>
          </a:p>
        </p:txBody>
      </p:sp>
      <p:sp>
        <p:nvSpPr>
          <p:cNvPr id="3" name="Content Placeholder 2">
            <a:extLst>
              <a:ext uri="{FF2B5EF4-FFF2-40B4-BE49-F238E27FC236}">
                <a16:creationId xmlns:a16="http://schemas.microsoft.com/office/drawing/2014/main" id="{A823E820-74B6-4268-A2B3-787F32067577}"/>
              </a:ext>
            </a:extLst>
          </p:cNvPr>
          <p:cNvSpPr>
            <a:spLocks noGrp="1"/>
          </p:cNvSpPr>
          <p:nvPr>
            <p:ph idx="1"/>
          </p:nvPr>
        </p:nvSpPr>
        <p:spPr>
          <a:xfrm>
            <a:off x="267934" y="1260802"/>
            <a:ext cx="9035864" cy="5304235"/>
          </a:xfrm>
        </p:spPr>
        <p:txBody>
          <a:bodyPr>
            <a:noAutofit/>
          </a:bodyPr>
          <a:lstStyle/>
          <a:p>
            <a:r>
              <a:rPr lang="en-US" sz="2650" dirty="0"/>
              <a:t>When your emotional thermometer gets to about 6 or 7 out of 10, you should use your Distress Tolerance skills.</a:t>
            </a:r>
          </a:p>
          <a:p>
            <a:r>
              <a:rPr lang="en-US" sz="2650" dirty="0"/>
              <a:t>We have learnt about ACCEPTS, IMPROVE and Self-Soothe.</a:t>
            </a:r>
          </a:p>
          <a:p>
            <a:r>
              <a:rPr lang="en-US" sz="2650" dirty="0"/>
              <a:t>However, there are times when our emotions are so intense that our ability to use skills such as distracting or self-soothing breaks down.</a:t>
            </a:r>
          </a:p>
          <a:p>
            <a:r>
              <a:rPr lang="en-US" sz="2650" dirty="0"/>
              <a:t>We cannot think about what to do because our emotions are so extreme that they are getting in the way.</a:t>
            </a:r>
          </a:p>
          <a:p>
            <a:r>
              <a:rPr lang="en-US" sz="2650" dirty="0"/>
              <a:t>We call this </a:t>
            </a:r>
            <a:r>
              <a:rPr lang="en-US" sz="2650" b="1" dirty="0">
                <a:solidFill>
                  <a:srgbClr val="FF0000"/>
                </a:solidFill>
              </a:rPr>
              <a:t>Fight or Flight mode </a:t>
            </a:r>
            <a:r>
              <a:rPr lang="en-US" sz="2650" dirty="0"/>
              <a:t>- where we experience too much emotion to practise the skills (by the way, there are more modes - Freeze and Fawn - which we won’t go into now). </a:t>
            </a:r>
          </a:p>
          <a:p>
            <a:r>
              <a:rPr lang="en-US" sz="2650" dirty="0"/>
              <a:t>This may happen at any time when you feel really emotional (this could be due to anger, anxiety, sadness etc.)</a:t>
            </a:r>
          </a:p>
        </p:txBody>
      </p:sp>
      <p:pic>
        <p:nvPicPr>
          <p:cNvPr id="6" name="Picture 5" descr="Timeline&#10;&#10;Description automatically generated">
            <a:extLst>
              <a:ext uri="{FF2B5EF4-FFF2-40B4-BE49-F238E27FC236}">
                <a16:creationId xmlns:a16="http://schemas.microsoft.com/office/drawing/2014/main" id="{D71E27C7-B85B-4927-9FA9-375C44F35EB8}"/>
              </a:ext>
            </a:extLst>
          </p:cNvPr>
          <p:cNvPicPr>
            <a:picLocks noChangeAspect="1"/>
          </p:cNvPicPr>
          <p:nvPr/>
        </p:nvPicPr>
        <p:blipFill rotWithShape="1">
          <a:blip r:embed="rId4">
            <a:extLst>
              <a:ext uri="{28A0092B-C50C-407E-A947-70E740481C1C}">
                <a14:useLocalDpi xmlns:a14="http://schemas.microsoft.com/office/drawing/2010/main" val="0"/>
              </a:ext>
            </a:extLst>
          </a:blip>
          <a:srcRect t="10873" b="3256"/>
          <a:stretch/>
        </p:blipFill>
        <p:spPr>
          <a:xfrm>
            <a:off x="9135123" y="71573"/>
            <a:ext cx="3127900" cy="6714854"/>
          </a:xfrm>
          <a:prstGeom prst="rect">
            <a:avLst/>
          </a:prstGeom>
        </p:spPr>
      </p:pic>
    </p:spTree>
    <p:custDataLst>
      <p:tags r:id="rId1"/>
    </p:custDataLst>
    <p:extLst>
      <p:ext uri="{BB962C8B-B14F-4D97-AF65-F5344CB8AC3E}">
        <p14:creationId xmlns:p14="http://schemas.microsoft.com/office/powerpoint/2010/main" val="20677447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70E982-E932-4F5E-9F58-2038E5ED16E1}"/>
              </a:ext>
            </a:extLst>
          </p:cNvPr>
          <p:cNvSpPr>
            <a:spLocks noGrp="1"/>
          </p:cNvSpPr>
          <p:nvPr>
            <p:ph type="title"/>
          </p:nvPr>
        </p:nvSpPr>
        <p:spPr/>
        <p:txBody>
          <a:bodyPr/>
          <a:lstStyle/>
          <a:p>
            <a:pPr algn="ctr"/>
            <a:r>
              <a:rPr lang="en-US" b="1" u="sng" dirty="0"/>
              <a:t>TIP Skills </a:t>
            </a:r>
          </a:p>
        </p:txBody>
      </p:sp>
      <p:sp>
        <p:nvSpPr>
          <p:cNvPr id="3" name="Content Placeholder 2">
            <a:extLst>
              <a:ext uri="{FF2B5EF4-FFF2-40B4-BE49-F238E27FC236}">
                <a16:creationId xmlns:a16="http://schemas.microsoft.com/office/drawing/2014/main" id="{609C30BE-D6A2-433F-8A34-A2D7C88F57D1}"/>
              </a:ext>
            </a:extLst>
          </p:cNvPr>
          <p:cNvSpPr>
            <a:spLocks noGrp="1"/>
          </p:cNvSpPr>
          <p:nvPr>
            <p:ph idx="1"/>
          </p:nvPr>
        </p:nvSpPr>
        <p:spPr>
          <a:xfrm>
            <a:off x="760644" y="1832731"/>
            <a:ext cx="10515600" cy="4351338"/>
          </a:xfrm>
          <a:ln>
            <a:noFill/>
          </a:ln>
        </p:spPr>
        <p:txBody>
          <a:bodyPr/>
          <a:lstStyle/>
          <a:p>
            <a:r>
              <a:rPr lang="en-US" dirty="0"/>
              <a:t>Short-term skills - usually only calm us down for 5-20 minutes, so they are not a long-term solution or answer. </a:t>
            </a:r>
          </a:p>
          <a:p>
            <a:endParaRPr lang="en-US" dirty="0"/>
          </a:p>
          <a:p>
            <a:r>
              <a:rPr lang="en-US" dirty="0"/>
              <a:t>They will just buy you enough time to mindfully determine, in a calmer state, which additional skills you need to use. </a:t>
            </a:r>
          </a:p>
          <a:p>
            <a:endParaRPr lang="en-US" dirty="0"/>
          </a:p>
          <a:p>
            <a:r>
              <a:rPr lang="en-US" dirty="0"/>
              <a:t>We are going to be focusing on skills that will activate the </a:t>
            </a:r>
            <a:r>
              <a:rPr lang="en-US" b="1" dirty="0">
                <a:solidFill>
                  <a:srgbClr val="00B050"/>
                </a:solidFill>
              </a:rPr>
              <a:t>Parasympathetic Nervous System </a:t>
            </a:r>
            <a:r>
              <a:rPr lang="en-US" dirty="0"/>
              <a:t>(PNS for short).</a:t>
            </a:r>
          </a:p>
        </p:txBody>
      </p:sp>
    </p:spTree>
    <p:custDataLst>
      <p:tags r:id="rId1"/>
    </p:custDataLst>
    <p:extLst>
      <p:ext uri="{BB962C8B-B14F-4D97-AF65-F5344CB8AC3E}">
        <p14:creationId xmlns:p14="http://schemas.microsoft.com/office/powerpoint/2010/main" val="25829123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674C-19A8-41A2-A385-23BE27C3AAA5}"/>
              </a:ext>
            </a:extLst>
          </p:cNvPr>
          <p:cNvSpPr>
            <a:spLocks noGrp="1"/>
          </p:cNvSpPr>
          <p:nvPr>
            <p:ph type="title"/>
          </p:nvPr>
        </p:nvSpPr>
        <p:spPr>
          <a:xfrm>
            <a:off x="658920" y="395678"/>
            <a:ext cx="10515600" cy="662782"/>
          </a:xfrm>
        </p:spPr>
        <p:txBody>
          <a:bodyPr>
            <a:normAutofit fontScale="90000"/>
          </a:bodyPr>
          <a:lstStyle/>
          <a:p>
            <a:pPr algn="ctr"/>
            <a:r>
              <a:rPr lang="en-US" b="1" dirty="0"/>
              <a:t>A brief Science lesson!</a:t>
            </a:r>
          </a:p>
        </p:txBody>
      </p:sp>
      <p:sp>
        <p:nvSpPr>
          <p:cNvPr id="3" name="Content Placeholder 2">
            <a:extLst>
              <a:ext uri="{FF2B5EF4-FFF2-40B4-BE49-F238E27FC236}">
                <a16:creationId xmlns:a16="http://schemas.microsoft.com/office/drawing/2014/main" id="{8C5C62FD-8A73-4D7A-9D02-6093AAF355CA}"/>
              </a:ext>
            </a:extLst>
          </p:cNvPr>
          <p:cNvSpPr>
            <a:spLocks noGrp="1"/>
          </p:cNvSpPr>
          <p:nvPr>
            <p:ph idx="1"/>
          </p:nvPr>
        </p:nvSpPr>
        <p:spPr>
          <a:xfrm>
            <a:off x="409976" y="1359863"/>
            <a:ext cx="11607800" cy="4351338"/>
          </a:xfrm>
        </p:spPr>
        <p:txBody>
          <a:bodyPr/>
          <a:lstStyle/>
          <a:p>
            <a:pPr marL="0" indent="0">
              <a:buNone/>
            </a:pPr>
            <a:r>
              <a:rPr lang="en-US" dirty="0"/>
              <a:t>Inside your body, you have nerves and neurones which send messages to and from your brain and organs, to cause actions and responses. It is basically your body’s messaging system. This system is called the </a:t>
            </a:r>
            <a:r>
              <a:rPr lang="en-US" u="sng" dirty="0"/>
              <a:t>NERVOUS SYSTEM.</a:t>
            </a:r>
          </a:p>
        </p:txBody>
      </p:sp>
      <p:pic>
        <p:nvPicPr>
          <p:cNvPr id="5" name="Picture 4">
            <a:extLst>
              <a:ext uri="{FF2B5EF4-FFF2-40B4-BE49-F238E27FC236}">
                <a16:creationId xmlns:a16="http://schemas.microsoft.com/office/drawing/2014/main" id="{07FE53DC-AC48-459B-AE9B-0C0F12CD7D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33695" y="2566715"/>
            <a:ext cx="6672449" cy="4442206"/>
          </a:xfrm>
          <a:prstGeom prst="rect">
            <a:avLst/>
          </a:prstGeom>
        </p:spPr>
      </p:pic>
      <p:sp>
        <p:nvSpPr>
          <p:cNvPr id="6" name="TextBox 5">
            <a:extLst>
              <a:ext uri="{FF2B5EF4-FFF2-40B4-BE49-F238E27FC236}">
                <a16:creationId xmlns:a16="http://schemas.microsoft.com/office/drawing/2014/main" id="{D8712B76-9F77-4A54-AD77-C8BE361E47A6}"/>
              </a:ext>
            </a:extLst>
          </p:cNvPr>
          <p:cNvSpPr txBox="1"/>
          <p:nvPr/>
        </p:nvSpPr>
        <p:spPr>
          <a:xfrm>
            <a:off x="8421207" y="6075947"/>
            <a:ext cx="3904847" cy="1015663"/>
          </a:xfrm>
          <a:prstGeom prst="rect">
            <a:avLst/>
          </a:prstGeom>
          <a:noFill/>
        </p:spPr>
        <p:txBody>
          <a:bodyPr wrap="square">
            <a:spAutoFit/>
          </a:bodyPr>
          <a:lstStyle/>
          <a:p>
            <a:r>
              <a:rPr lang="en-GB" sz="1400" dirty="0"/>
              <a:t>Image credit: </a:t>
            </a:r>
            <a:r>
              <a:rPr lang="en-GB" sz="1400" dirty="0">
                <a:hlinkClick r:id="rId5"/>
              </a:rPr>
              <a:t>https://www.parentingforbrain.com/self-regulation-toddler-temper-tantrums/</a:t>
            </a:r>
            <a:endParaRPr lang="en-GB" sz="1400" dirty="0"/>
          </a:p>
          <a:p>
            <a:endParaRPr lang="en-GB" dirty="0"/>
          </a:p>
        </p:txBody>
      </p:sp>
      <p:sp>
        <p:nvSpPr>
          <p:cNvPr id="7" name="TextBox 6">
            <a:extLst>
              <a:ext uri="{FF2B5EF4-FFF2-40B4-BE49-F238E27FC236}">
                <a16:creationId xmlns:a16="http://schemas.microsoft.com/office/drawing/2014/main" id="{EE76539A-A7B5-E611-0806-BC76CCD32F81}"/>
              </a:ext>
            </a:extLst>
          </p:cNvPr>
          <p:cNvSpPr txBox="1"/>
          <p:nvPr/>
        </p:nvSpPr>
        <p:spPr>
          <a:xfrm rot="19995021">
            <a:off x="4702567" y="1767213"/>
            <a:ext cx="4845107" cy="938719"/>
          </a:xfrm>
          <a:prstGeom prst="rect">
            <a:avLst/>
          </a:prstGeom>
          <a:noFill/>
        </p:spPr>
        <p:txBody>
          <a:bodyPr wrap="square" rtlCol="0">
            <a:spAutoFit/>
          </a:bodyPr>
          <a:lstStyle/>
          <a:p>
            <a:r>
              <a:rPr lang="en-GB" sz="5500" dirty="0">
                <a:solidFill>
                  <a:schemeClr val="bg1">
                    <a:lumMod val="65000"/>
                  </a:schemeClr>
                </a:solidFill>
                <a:latin typeface="Algerian" panose="04020705040A02060702" pitchFamily="82" charset="0"/>
              </a:rPr>
              <a:t>Sample</a:t>
            </a:r>
          </a:p>
        </p:txBody>
      </p:sp>
    </p:spTree>
    <p:custDataLst>
      <p:tags r:id="rId1"/>
    </p:custDataLst>
    <p:extLst>
      <p:ext uri="{BB962C8B-B14F-4D97-AF65-F5344CB8AC3E}">
        <p14:creationId xmlns:p14="http://schemas.microsoft.com/office/powerpoint/2010/main" val="1299000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a:extLst>
              <a:ext uri="{FF2B5EF4-FFF2-40B4-BE49-F238E27FC236}">
                <a16:creationId xmlns:a16="http://schemas.microsoft.com/office/drawing/2014/main" id="{54B60037-C90B-45AD-8246-FAFCF9DC6F87}"/>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2596415" y="1256209"/>
            <a:ext cx="7629489" cy="5412223"/>
          </a:xfrm>
        </p:spPr>
      </p:pic>
      <p:sp>
        <p:nvSpPr>
          <p:cNvPr id="2" name="Title 1">
            <a:extLst>
              <a:ext uri="{FF2B5EF4-FFF2-40B4-BE49-F238E27FC236}">
                <a16:creationId xmlns:a16="http://schemas.microsoft.com/office/drawing/2014/main" id="{D7E5EAF9-7B9A-4B7A-B443-8D2AF8F1AAEE}"/>
              </a:ext>
            </a:extLst>
          </p:cNvPr>
          <p:cNvSpPr>
            <a:spLocks noGrp="1"/>
          </p:cNvSpPr>
          <p:nvPr>
            <p:ph type="title"/>
          </p:nvPr>
        </p:nvSpPr>
        <p:spPr>
          <a:xfrm>
            <a:off x="455453" y="918964"/>
            <a:ext cx="11829416" cy="2205718"/>
          </a:xfrm>
        </p:spPr>
        <p:txBody>
          <a:bodyPr>
            <a:normAutofit/>
          </a:bodyPr>
          <a:lstStyle/>
          <a:p>
            <a:r>
              <a:rPr lang="en-US" sz="3000" dirty="0">
                <a:latin typeface="Calibri" panose="020F0502020204030204" pitchFamily="34" charset="0"/>
                <a:cs typeface="Calibri" panose="020F0502020204030204" pitchFamily="34" charset="0"/>
              </a:rPr>
              <a:t>Imagine if you were walking home and you saw a lion across the street. </a:t>
            </a:r>
            <a:br>
              <a:rPr lang="en-US" sz="3000" dirty="0">
                <a:latin typeface="Calibri" panose="020F0502020204030204" pitchFamily="34" charset="0"/>
                <a:cs typeface="Calibri" panose="020F0502020204030204" pitchFamily="34" charset="0"/>
              </a:rPr>
            </a:br>
            <a:r>
              <a:rPr lang="en-US" sz="3000" dirty="0">
                <a:latin typeface="Calibri" panose="020F0502020204030204" pitchFamily="34" charset="0"/>
                <a:cs typeface="Calibri" panose="020F0502020204030204" pitchFamily="34" charset="0"/>
              </a:rPr>
              <a:t>What would happen to your body? Describe your ideas to your partner.</a:t>
            </a:r>
          </a:p>
        </p:txBody>
      </p:sp>
      <p:sp>
        <p:nvSpPr>
          <p:cNvPr id="6" name="TextBox 5">
            <a:extLst>
              <a:ext uri="{FF2B5EF4-FFF2-40B4-BE49-F238E27FC236}">
                <a16:creationId xmlns:a16="http://schemas.microsoft.com/office/drawing/2014/main" id="{53E74464-9E9C-484D-8872-70761C82BAFE}"/>
              </a:ext>
            </a:extLst>
          </p:cNvPr>
          <p:cNvSpPr txBox="1"/>
          <p:nvPr/>
        </p:nvSpPr>
        <p:spPr>
          <a:xfrm>
            <a:off x="928703" y="3539688"/>
            <a:ext cx="10172700" cy="2062103"/>
          </a:xfrm>
          <a:prstGeom prst="rect">
            <a:avLst/>
          </a:prstGeom>
          <a:solidFill>
            <a:schemeClr val="bg1"/>
          </a:solidFill>
          <a:ln w="28575">
            <a:solidFill>
              <a:srgbClr val="FF0000"/>
            </a:solidFill>
          </a:ln>
        </p:spPr>
        <p:txBody>
          <a:bodyPr wrap="square" rtlCol="0">
            <a:spAutoFit/>
          </a:bodyPr>
          <a:lstStyle/>
          <a:p>
            <a:r>
              <a:rPr lang="en-US" sz="3200" dirty="0"/>
              <a:t>Seeing a lion would activate something in your body called the SYMPATHETIC NERVOUS SYSTEM. </a:t>
            </a:r>
          </a:p>
          <a:p>
            <a:r>
              <a:rPr lang="en-US" sz="3200" dirty="0"/>
              <a:t>This part of our body makes us choose to either </a:t>
            </a:r>
            <a:r>
              <a:rPr lang="en-US" sz="3200" b="1" dirty="0">
                <a:solidFill>
                  <a:srgbClr val="FF0000"/>
                </a:solidFill>
              </a:rPr>
              <a:t>‘FIGHT’ </a:t>
            </a:r>
            <a:r>
              <a:rPr lang="en-US" sz="3200" dirty="0"/>
              <a:t>the lion or to </a:t>
            </a:r>
            <a:r>
              <a:rPr lang="en-US" sz="3200" b="1" dirty="0">
                <a:solidFill>
                  <a:srgbClr val="FF0000"/>
                </a:solidFill>
              </a:rPr>
              <a:t>‘FLIGHT’ </a:t>
            </a:r>
            <a:r>
              <a:rPr lang="en-US" sz="3200" dirty="0"/>
              <a:t>in other words run away very fast!!</a:t>
            </a:r>
          </a:p>
        </p:txBody>
      </p:sp>
      <p:sp>
        <p:nvSpPr>
          <p:cNvPr id="3" name="TextBox 2">
            <a:extLst>
              <a:ext uri="{FF2B5EF4-FFF2-40B4-BE49-F238E27FC236}">
                <a16:creationId xmlns:a16="http://schemas.microsoft.com/office/drawing/2014/main" id="{40C90AF2-2BC2-4C8C-ACFF-2804EB6A91F1}"/>
              </a:ext>
            </a:extLst>
          </p:cNvPr>
          <p:cNvSpPr txBox="1"/>
          <p:nvPr/>
        </p:nvSpPr>
        <p:spPr>
          <a:xfrm>
            <a:off x="2596415" y="429366"/>
            <a:ext cx="9214708" cy="646331"/>
          </a:xfrm>
          <a:prstGeom prst="rect">
            <a:avLst/>
          </a:prstGeom>
          <a:noFill/>
        </p:spPr>
        <p:txBody>
          <a:bodyPr wrap="square" rtlCol="0">
            <a:spAutoFit/>
          </a:bodyPr>
          <a:lstStyle/>
          <a:p>
            <a:r>
              <a:rPr lang="en-GB" sz="3600" b="1" u="sng" dirty="0">
                <a:latin typeface="+mj-lt"/>
              </a:rPr>
              <a:t>Understanding the Fight or Flight response</a:t>
            </a:r>
            <a:endParaRPr lang="en-US" sz="3600" b="1" u="sng" dirty="0">
              <a:latin typeface="+mj-lt"/>
            </a:endParaRPr>
          </a:p>
        </p:txBody>
      </p:sp>
      <p:sp>
        <p:nvSpPr>
          <p:cNvPr id="7" name="TextBox 6">
            <a:extLst>
              <a:ext uri="{FF2B5EF4-FFF2-40B4-BE49-F238E27FC236}">
                <a16:creationId xmlns:a16="http://schemas.microsoft.com/office/drawing/2014/main" id="{829C3042-5928-89E6-5D9B-9CB691DBBCE9}"/>
              </a:ext>
            </a:extLst>
          </p:cNvPr>
          <p:cNvSpPr txBox="1"/>
          <p:nvPr/>
        </p:nvSpPr>
        <p:spPr>
          <a:xfrm rot="19995021">
            <a:off x="3255507" y="2530847"/>
            <a:ext cx="4845107" cy="938719"/>
          </a:xfrm>
          <a:prstGeom prst="rect">
            <a:avLst/>
          </a:prstGeom>
          <a:noFill/>
        </p:spPr>
        <p:txBody>
          <a:bodyPr wrap="square" rtlCol="0">
            <a:spAutoFit/>
          </a:bodyPr>
          <a:lstStyle/>
          <a:p>
            <a:r>
              <a:rPr lang="en-GB" sz="5500" dirty="0">
                <a:solidFill>
                  <a:schemeClr val="bg1">
                    <a:lumMod val="65000"/>
                  </a:schemeClr>
                </a:solidFill>
                <a:latin typeface="Algerian" panose="04020705040A02060702" pitchFamily="82" charset="0"/>
              </a:rPr>
              <a:t>Sample</a:t>
            </a:r>
          </a:p>
        </p:txBody>
      </p:sp>
    </p:spTree>
    <p:custDataLst>
      <p:tags r:id="rId1"/>
    </p:custDataLst>
    <p:extLst>
      <p:ext uri="{BB962C8B-B14F-4D97-AF65-F5344CB8AC3E}">
        <p14:creationId xmlns:p14="http://schemas.microsoft.com/office/powerpoint/2010/main" val="983945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79D8AC-A365-4771-B3BB-5CF6AE4A9C03}"/>
              </a:ext>
            </a:extLst>
          </p:cNvPr>
          <p:cNvSpPr>
            <a:spLocks noGrp="1"/>
          </p:cNvSpPr>
          <p:nvPr>
            <p:ph type="title"/>
          </p:nvPr>
        </p:nvSpPr>
        <p:spPr/>
        <p:txBody>
          <a:bodyPr/>
          <a:lstStyle/>
          <a:p>
            <a:endParaRPr lang="en-US" dirty="0"/>
          </a:p>
        </p:txBody>
      </p:sp>
      <p:pic>
        <p:nvPicPr>
          <p:cNvPr id="4" name="Content Placeholder 3">
            <a:extLst>
              <a:ext uri="{FF2B5EF4-FFF2-40B4-BE49-F238E27FC236}">
                <a16:creationId xmlns:a16="http://schemas.microsoft.com/office/drawing/2014/main" id="{E1DF9545-DD2C-4B5C-807E-EE970664993D}"/>
              </a:ext>
            </a:extLst>
          </p:cNvPr>
          <p:cNvPicPr>
            <a:picLocks noGrp="1" noChangeAspect="1"/>
          </p:cNvPicPr>
          <p:nvPr>
            <p:ph idx="1"/>
          </p:nvPr>
        </p:nvPicPr>
        <p:blipFill rotWithShape="1">
          <a:blip r:embed="rId4">
            <a:extLst>
              <a:ext uri="{28A0092B-C50C-407E-A947-70E740481C1C}">
                <a14:useLocalDpi xmlns:a14="http://schemas.microsoft.com/office/drawing/2010/main" val="0"/>
              </a:ext>
            </a:extLst>
          </a:blip>
          <a:srcRect t="13373"/>
          <a:stretch/>
        </p:blipFill>
        <p:spPr>
          <a:xfrm>
            <a:off x="288019" y="96157"/>
            <a:ext cx="11586481" cy="6682132"/>
          </a:xfrm>
          <a:prstGeom prst="rect">
            <a:avLst/>
          </a:prstGeom>
        </p:spPr>
      </p:pic>
      <p:sp>
        <p:nvSpPr>
          <p:cNvPr id="5" name="TextBox 4">
            <a:extLst>
              <a:ext uri="{FF2B5EF4-FFF2-40B4-BE49-F238E27FC236}">
                <a16:creationId xmlns:a16="http://schemas.microsoft.com/office/drawing/2014/main" id="{9BFB0B2C-CA27-4051-B465-67B3BEFA9797}"/>
              </a:ext>
            </a:extLst>
          </p:cNvPr>
          <p:cNvSpPr txBox="1"/>
          <p:nvPr/>
        </p:nvSpPr>
        <p:spPr>
          <a:xfrm>
            <a:off x="57149" y="673100"/>
            <a:ext cx="4933951" cy="5693866"/>
          </a:xfrm>
          <a:prstGeom prst="rect">
            <a:avLst/>
          </a:prstGeom>
          <a:solidFill>
            <a:schemeClr val="bg1"/>
          </a:solidFill>
        </p:spPr>
        <p:txBody>
          <a:bodyPr wrap="square" rtlCol="0">
            <a:spAutoFit/>
          </a:bodyPr>
          <a:lstStyle/>
          <a:p>
            <a:pPr algn="ctr"/>
            <a:r>
              <a:rPr lang="en-US" sz="2800" b="1" u="sng" dirty="0">
                <a:solidFill>
                  <a:srgbClr val="FF0000"/>
                </a:solidFill>
              </a:rPr>
              <a:t>The Sympathetic Nervous System</a:t>
            </a:r>
          </a:p>
          <a:p>
            <a:pPr marL="457200" indent="-457200" algn="ctr">
              <a:buFontTx/>
              <a:buChar char="-"/>
            </a:pPr>
            <a:r>
              <a:rPr lang="en-US" sz="2800" b="1" dirty="0">
                <a:solidFill>
                  <a:srgbClr val="FF0000"/>
                </a:solidFill>
              </a:rPr>
              <a:t>The body’s fight or flight system that is activated in periods of distress.</a:t>
            </a:r>
          </a:p>
          <a:p>
            <a:pPr algn="ctr"/>
            <a:r>
              <a:rPr lang="en-US" sz="2800" b="1" u="sng" dirty="0"/>
              <a:t>It causes a few things to happen: </a:t>
            </a:r>
          </a:p>
          <a:p>
            <a:pPr marL="457200" indent="-457200" algn="ctr">
              <a:buFontTx/>
              <a:buChar char="-"/>
            </a:pPr>
            <a:r>
              <a:rPr lang="en-US" sz="2800" b="1" dirty="0"/>
              <a:t>Heart rate increases</a:t>
            </a:r>
          </a:p>
          <a:p>
            <a:pPr marL="457200" indent="-457200" algn="ctr">
              <a:buFontTx/>
              <a:buChar char="-"/>
            </a:pPr>
            <a:r>
              <a:rPr lang="en-US" sz="2800" b="1" dirty="0"/>
              <a:t>Breathing rate increases</a:t>
            </a:r>
          </a:p>
          <a:p>
            <a:pPr marL="457200" indent="-457200" algn="ctr">
              <a:buFontTx/>
              <a:buChar char="-"/>
            </a:pPr>
            <a:r>
              <a:rPr lang="en-US" sz="2800" b="1" dirty="0"/>
              <a:t>Blood pressure increases</a:t>
            </a:r>
          </a:p>
          <a:p>
            <a:pPr marL="457200" indent="-457200" algn="ctr">
              <a:buFontTx/>
              <a:buChar char="-"/>
            </a:pPr>
            <a:r>
              <a:rPr lang="en-US" sz="2800" b="1" dirty="0"/>
              <a:t>Saliva production increases</a:t>
            </a:r>
          </a:p>
          <a:p>
            <a:pPr marL="457200" indent="-457200" algn="ctr">
              <a:buFontTx/>
              <a:buChar char="-"/>
            </a:pPr>
            <a:r>
              <a:rPr lang="en-US" sz="2800" b="1" dirty="0"/>
              <a:t>Pupils dilate (get bigger)</a:t>
            </a:r>
          </a:p>
          <a:p>
            <a:pPr marL="457200" indent="-457200" algn="ctr">
              <a:buFontTx/>
              <a:buChar char="-"/>
            </a:pPr>
            <a:r>
              <a:rPr lang="en-US" sz="2800" b="1" dirty="0"/>
              <a:t>Digestion slows down</a:t>
            </a:r>
          </a:p>
        </p:txBody>
      </p:sp>
      <p:sp>
        <p:nvSpPr>
          <p:cNvPr id="6" name="TextBox 5">
            <a:extLst>
              <a:ext uri="{FF2B5EF4-FFF2-40B4-BE49-F238E27FC236}">
                <a16:creationId xmlns:a16="http://schemas.microsoft.com/office/drawing/2014/main" id="{A3C044C3-B920-46B2-86F8-791B3D3AA058}"/>
              </a:ext>
            </a:extLst>
          </p:cNvPr>
          <p:cNvSpPr txBox="1"/>
          <p:nvPr/>
        </p:nvSpPr>
        <p:spPr>
          <a:xfrm>
            <a:off x="288019" y="203200"/>
            <a:ext cx="4576081" cy="400110"/>
          </a:xfrm>
          <a:prstGeom prst="rect">
            <a:avLst/>
          </a:prstGeom>
          <a:noFill/>
        </p:spPr>
        <p:txBody>
          <a:bodyPr wrap="square" rtlCol="0">
            <a:spAutoFit/>
          </a:bodyPr>
          <a:lstStyle/>
          <a:p>
            <a:r>
              <a:rPr lang="en-US" sz="2000" b="1" dirty="0"/>
              <a:t>SIM- PAH-THETIC (sound out the word!)</a:t>
            </a:r>
          </a:p>
        </p:txBody>
      </p:sp>
      <p:sp>
        <p:nvSpPr>
          <p:cNvPr id="7" name="TextBox 6">
            <a:extLst>
              <a:ext uri="{FF2B5EF4-FFF2-40B4-BE49-F238E27FC236}">
                <a16:creationId xmlns:a16="http://schemas.microsoft.com/office/drawing/2014/main" id="{B0DD2FCA-8571-45F5-A0CA-5C3799F5E8F7}"/>
              </a:ext>
            </a:extLst>
          </p:cNvPr>
          <p:cNvSpPr txBox="1"/>
          <p:nvPr/>
        </p:nvSpPr>
        <p:spPr>
          <a:xfrm>
            <a:off x="6997700" y="203200"/>
            <a:ext cx="5137151" cy="400110"/>
          </a:xfrm>
          <a:prstGeom prst="rect">
            <a:avLst/>
          </a:prstGeom>
          <a:noFill/>
        </p:spPr>
        <p:txBody>
          <a:bodyPr wrap="square" rtlCol="0">
            <a:spAutoFit/>
          </a:bodyPr>
          <a:lstStyle/>
          <a:p>
            <a:pPr algn="ctr"/>
            <a:r>
              <a:rPr lang="en-US" sz="2000" b="1" dirty="0"/>
              <a:t>PARA- SIM- PAH-THETIC (sound out the word!)</a:t>
            </a:r>
          </a:p>
        </p:txBody>
      </p:sp>
      <p:sp>
        <p:nvSpPr>
          <p:cNvPr id="8" name="TextBox 7">
            <a:extLst>
              <a:ext uri="{FF2B5EF4-FFF2-40B4-BE49-F238E27FC236}">
                <a16:creationId xmlns:a16="http://schemas.microsoft.com/office/drawing/2014/main" id="{4859679B-5A44-4359-82AB-25F8CE38CB39}"/>
              </a:ext>
            </a:extLst>
          </p:cNvPr>
          <p:cNvSpPr txBox="1"/>
          <p:nvPr/>
        </p:nvSpPr>
        <p:spPr>
          <a:xfrm>
            <a:off x="7258049" y="541795"/>
            <a:ext cx="4933951" cy="5693866"/>
          </a:xfrm>
          <a:prstGeom prst="rect">
            <a:avLst/>
          </a:prstGeom>
          <a:solidFill>
            <a:schemeClr val="bg1"/>
          </a:solidFill>
        </p:spPr>
        <p:txBody>
          <a:bodyPr wrap="square" rtlCol="0">
            <a:spAutoFit/>
          </a:bodyPr>
          <a:lstStyle/>
          <a:p>
            <a:pPr algn="ctr"/>
            <a:r>
              <a:rPr lang="en-US" sz="2800" b="1" u="sng" dirty="0">
                <a:solidFill>
                  <a:srgbClr val="00B050"/>
                </a:solidFill>
              </a:rPr>
              <a:t>The Parasympathetic Nervous System</a:t>
            </a:r>
          </a:p>
          <a:p>
            <a:pPr marL="457200" indent="-457200" algn="ctr">
              <a:buFontTx/>
              <a:buChar char="-"/>
            </a:pPr>
            <a:r>
              <a:rPr lang="en-US" sz="2800" b="1" dirty="0">
                <a:solidFill>
                  <a:srgbClr val="00B050"/>
                </a:solidFill>
              </a:rPr>
              <a:t>The body’s soothe system that is activated </a:t>
            </a:r>
            <a:r>
              <a:rPr lang="en-US" sz="2800" b="1" u="sng" dirty="0">
                <a:solidFill>
                  <a:srgbClr val="00B050"/>
                </a:solidFill>
              </a:rPr>
              <a:t>after</a:t>
            </a:r>
            <a:r>
              <a:rPr lang="en-US" sz="2800" b="1" dirty="0">
                <a:solidFill>
                  <a:srgbClr val="00B050"/>
                </a:solidFill>
              </a:rPr>
              <a:t> periods of distress.</a:t>
            </a:r>
          </a:p>
          <a:p>
            <a:pPr algn="ctr"/>
            <a:r>
              <a:rPr lang="en-US" sz="2800" b="1" u="sng" dirty="0"/>
              <a:t>It causes a few things to happen: </a:t>
            </a:r>
          </a:p>
          <a:p>
            <a:pPr marL="457200" indent="-457200" algn="ctr">
              <a:buFontTx/>
              <a:buChar char="-"/>
            </a:pPr>
            <a:r>
              <a:rPr lang="en-US" sz="2800" b="1" dirty="0"/>
              <a:t>Heart rate decreases</a:t>
            </a:r>
          </a:p>
          <a:p>
            <a:pPr marL="457200" indent="-457200" algn="ctr">
              <a:buFontTx/>
              <a:buChar char="-"/>
            </a:pPr>
            <a:r>
              <a:rPr lang="en-US" sz="2800" b="1" dirty="0"/>
              <a:t>Breathing slows</a:t>
            </a:r>
          </a:p>
          <a:p>
            <a:pPr marL="457200" indent="-457200" algn="ctr">
              <a:buFontTx/>
              <a:buChar char="-"/>
            </a:pPr>
            <a:r>
              <a:rPr lang="en-US" sz="2800" b="1" dirty="0"/>
              <a:t>Blood pressure decreases</a:t>
            </a:r>
          </a:p>
          <a:p>
            <a:pPr marL="457200" indent="-457200" algn="ctr">
              <a:buFontTx/>
              <a:buChar char="-"/>
            </a:pPr>
            <a:r>
              <a:rPr lang="en-US" sz="2800" b="1" dirty="0"/>
              <a:t>Saliva production decreases</a:t>
            </a:r>
          </a:p>
          <a:p>
            <a:pPr marL="457200" indent="-457200" algn="ctr">
              <a:buFontTx/>
              <a:buChar char="-"/>
            </a:pPr>
            <a:r>
              <a:rPr lang="en-US" sz="2800" b="1" dirty="0"/>
              <a:t>Pupils constrict (get smaller)</a:t>
            </a:r>
          </a:p>
          <a:p>
            <a:pPr marL="457200" indent="-457200" algn="ctr">
              <a:buFontTx/>
              <a:buChar char="-"/>
            </a:pPr>
            <a:r>
              <a:rPr lang="en-US" sz="2800" b="1" dirty="0"/>
              <a:t>Digestion increases</a:t>
            </a:r>
          </a:p>
        </p:txBody>
      </p:sp>
      <p:sp>
        <p:nvSpPr>
          <p:cNvPr id="9" name="Rectangle 8">
            <a:extLst>
              <a:ext uri="{FF2B5EF4-FFF2-40B4-BE49-F238E27FC236}">
                <a16:creationId xmlns:a16="http://schemas.microsoft.com/office/drawing/2014/main" id="{93FBD611-A222-4003-A2CF-506253BB89BF}"/>
              </a:ext>
            </a:extLst>
          </p:cNvPr>
          <p:cNvSpPr/>
          <p:nvPr/>
        </p:nvSpPr>
        <p:spPr>
          <a:xfrm>
            <a:off x="11456194" y="5705977"/>
            <a:ext cx="354806" cy="1200329"/>
          </a:xfrm>
          <a:prstGeom prst="rect">
            <a:avLst/>
          </a:prstGeom>
        </p:spPr>
        <p:txBody>
          <a:bodyPr wrap="square">
            <a:spAutoFit/>
          </a:bodyPr>
          <a:lstStyle/>
          <a:p>
            <a:r>
              <a:rPr lang="en" sz="7200" b="1" dirty="0">
                <a:solidFill>
                  <a:srgbClr val="002060"/>
                </a:solidFill>
                <a:latin typeface="Amatic SC" panose="020B0604020202020204" charset="-79"/>
                <a:cs typeface="Amatic SC" panose="020B0604020202020204" charset="-79"/>
              </a:rPr>
              <a:t>©</a:t>
            </a:r>
            <a:endParaRPr lang="en-GB" sz="7200" b="1" dirty="0">
              <a:solidFill>
                <a:srgbClr val="002060"/>
              </a:solidFill>
              <a:latin typeface="Amatic SC" panose="020B0604020202020204" charset="-79"/>
              <a:cs typeface="Amatic SC" panose="020B0604020202020204" charset="-79"/>
            </a:endParaRPr>
          </a:p>
        </p:txBody>
      </p:sp>
      <p:sp>
        <p:nvSpPr>
          <p:cNvPr id="10" name="TextBox 9">
            <a:extLst>
              <a:ext uri="{FF2B5EF4-FFF2-40B4-BE49-F238E27FC236}">
                <a16:creationId xmlns:a16="http://schemas.microsoft.com/office/drawing/2014/main" id="{8AB2629E-B7BB-46E2-9055-10F4B0857D33}"/>
              </a:ext>
            </a:extLst>
          </p:cNvPr>
          <p:cNvSpPr txBox="1"/>
          <p:nvPr/>
        </p:nvSpPr>
        <p:spPr>
          <a:xfrm>
            <a:off x="7728750" y="6146968"/>
            <a:ext cx="3904847" cy="1015663"/>
          </a:xfrm>
          <a:prstGeom prst="rect">
            <a:avLst/>
          </a:prstGeom>
          <a:noFill/>
        </p:spPr>
        <p:txBody>
          <a:bodyPr wrap="square">
            <a:spAutoFit/>
          </a:bodyPr>
          <a:lstStyle/>
          <a:p>
            <a:r>
              <a:rPr lang="en-GB" sz="1400" dirty="0"/>
              <a:t>Image credit: </a:t>
            </a:r>
            <a:r>
              <a:rPr lang="en-GB" sz="1400" dirty="0">
                <a:hlinkClick r:id="rId5"/>
              </a:rPr>
              <a:t>https://www.parentingforbrain.com/self-regulation-toddler-temper-tantrums/</a:t>
            </a:r>
            <a:endParaRPr lang="en-GB" sz="1400" dirty="0"/>
          </a:p>
          <a:p>
            <a:endParaRPr lang="en-GB" dirty="0"/>
          </a:p>
        </p:txBody>
      </p:sp>
      <p:sp>
        <p:nvSpPr>
          <p:cNvPr id="11" name="TextBox 10">
            <a:extLst>
              <a:ext uri="{FF2B5EF4-FFF2-40B4-BE49-F238E27FC236}">
                <a16:creationId xmlns:a16="http://schemas.microsoft.com/office/drawing/2014/main" id="{A2250488-5F72-97AF-6F2C-2684CFC78E94}"/>
              </a:ext>
            </a:extLst>
          </p:cNvPr>
          <p:cNvSpPr txBox="1"/>
          <p:nvPr/>
        </p:nvSpPr>
        <p:spPr>
          <a:xfrm rot="19995021">
            <a:off x="3937373" y="2811304"/>
            <a:ext cx="4845107" cy="938719"/>
          </a:xfrm>
          <a:prstGeom prst="rect">
            <a:avLst/>
          </a:prstGeom>
          <a:noFill/>
        </p:spPr>
        <p:txBody>
          <a:bodyPr wrap="square" rtlCol="0">
            <a:spAutoFit/>
          </a:bodyPr>
          <a:lstStyle/>
          <a:p>
            <a:r>
              <a:rPr lang="en-GB" sz="5500" dirty="0">
                <a:solidFill>
                  <a:schemeClr val="bg1">
                    <a:lumMod val="65000"/>
                  </a:schemeClr>
                </a:solidFill>
                <a:latin typeface="Algerian" panose="04020705040A02060702" pitchFamily="82" charset="0"/>
              </a:rPr>
              <a:t>Sample</a:t>
            </a:r>
          </a:p>
        </p:txBody>
      </p:sp>
    </p:spTree>
    <p:custDataLst>
      <p:tags r:id="rId1"/>
    </p:custDataLst>
    <p:extLst>
      <p:ext uri="{BB962C8B-B14F-4D97-AF65-F5344CB8AC3E}">
        <p14:creationId xmlns:p14="http://schemas.microsoft.com/office/powerpoint/2010/main" val="2919088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COURSE_TITLE" val="Week 8 TIP skills for managing extreme emotions"/>
  <p:tag name="ISPRING_CURRENT_PLAYER_ID" val="universal-no-video"/>
  <p:tag name="ISPRING_LMS_API_VERSION" val="SCORM 2004 (4th edition)"/>
  <p:tag name="ISPRING_ULTRA_SCORM_COURSE_ID" val="ED0F9A5D-D157-4C76-A506-C5DD0045E4A9"/>
  <p:tag name="ISPRING_CMI5_LAUNCH_METHOD" val="any window"/>
  <p:tag name="ISPRING_SCORM_RATE_SLIDES" val="1"/>
  <p:tag name="ISPRINGCLOUDFOLDERID" val="1"/>
  <p:tag name="ISPRINGONLINEFOLDERID" val="1"/>
  <p:tag name="ISPRING_OUTPUT_FOLDER" val="[[&quot;\u001F\uFFFD\r,{977D76BB-4E87-4127-AEF6-AE8B1639D06F}&quot;,&quot;C:\\Users\\shabn\\Dropbox\\1 BUSINESS MWS\\1 CONTENT\\1 Ages 14-18 MH Skills Programme\\Lesson 8 PPT TIP Skills for managing extreme emotions HELEN&quot;]]"/>
  <p:tag name="ISPRING_PUBLISH_SETTINGS" val="{&quot;commonSettings&quot;:{&quot;webSettings&quot;:{&quot;useMobileViewer&quot;:&quot;T_FALSE&quot;},&quot;lmsSettings&quot;:{&quot;useMobileViewer&quot;:&quot;T_FALSE&quot;},&quot;cloudSettings&quot;:{&quot;useMobileViewer&quot;:&quot;T_FALSE&quot;},&quot;ispringLmsSettings&quot;:{&quot;useMobileViewer&quot;:&quot;T_FALSE&quot;},&quot;playerId&quot;:&quot;universal-no-video&quot;,&quot;studioSettings&quot;:{&quot;useMobileViewer&quot;:&quot;T_FALSE&quot;}},&quot;advancedSettings&quot;:{&quot;enableTextAllocation&quot;:&quot;T_TRUE&quot;,&quot;viewingFromLocalDrive&quot;:&quot;T_TRUE&quot;,&quot;contentScale&quot;:171.875,&quot;contentScaleMode&quot;:&quot;SCALE&quot;},&quot;accessibilitySettings&quot;:{&quot;enabled&quot;:&quot;T_FALSE&quot;},&quot;compressionSettings&quot;:{&quot;imageSettings&quot;:{&quot;jpegQuality&quot;:90,&quot;optimizeImageForResolution&quot;:&quot;T_FALSE&quot;},&quot;audioQuality&quot;:90,&quot;videoQuality&quot;:80},&quot;protectionSettings&quot;:{&quot;watermarkEnabled&quot;:&quot;T_FALSE&quot;,&quot;watermarkPosition&quot;:&quot;MIDDLE_CENTER&quot;,&quot;openWatermarkUrl&quot;:&quot;T_FALSE&quot;,&quot;openWatermarkWebPageInNewWindow&quot;:&quot;T_FALSE&quot;,&quot;displayAfterEnabled&quot;:&quot;T_FALSE&quot;,&quot;displayUntilEnabled&quot;:&quot;T_FALSE&quot;,&quot;domainRestrictionEnabled&quot;:&quot;T_FALSE&quot;,&quot;enablePassword&quot;:&quot;T_FALSE&quot;},&quot;videoSettings&quot;:{&quot;videoCompressionSettings&quot;:{&quot;audioQuality&quot;:70,&quot;videoQuality&quot;:75},&quot;secondsOnEachSlide&quot;:5,&quot;hostingSettings&quot;:{}},&quot;ispringOnlineSettings&quot;:{&quot;onlineDestinationFolderId&quot;:&quot;1&quot;},&quot;cloudSettings&quot;:{&quot;onlineDestinationFolderId&quot;:&quot;1&quot;},&quot;publishDestination&quot;:&quot;LMS&quot;,&quot;wordSettings&quot;:{&quot;printCopies&quot;:1},&quot;studioSettings&quot;:{&quot;onlineDestinationFolderId&quot;:&quot;1&quot;}}"/>
  <p:tag name="ISPRING_SCORM_PASSING_SCORE" val="100.000000"/>
  <p:tag name="ISPRING_PRESENTATION_TITLE" val="Week 8 TIP skills for managing extreme emotions"/>
  <p:tag name="ISPRING_FIRST_PUBLISH" val="1"/>
  <p:tag name="ISPRING_PLAYERS_CUSTOMIZATION_2" val="UEsDBBQAAgAIAECAMVSIUII3PAMAAFsJAAAdAAAAdW5pdmVyc2FsLW5vLXZpZGVvL3BsYXllci54bWylVltv2jAUfu5+ReR3bCjr2qKEqquE9rBOlVi3vSGTHBKXxM5spyn99fMlCYRLt2oPIHJ8vs/n8p0TwpuXIg+eQSomeIRGeIgC4LFIGE8j9Ph9NrhCN9OwzOkGZJCAiiUrtfF9oDqL0I4BGyIUsCRCFWeWkOYDLgbPLAGBglIyIZneRGg8NFd0F47PUWCAXEUo07qcEFLXNWbK+PNUibyy1ArHoiClBAVcgyQ+mgY4KfX7sURvSlAtwz8QmE8heB/2olgPWI+xkCk5Hw5H5Nf913mcQUEHjCtNeQxo+uHM1XFJ4/W9SKoclDGdhZ56DlrbW63pLNQTNrrigZJxhPz5ogClaAoK5zxFpHVrCVu4h7TWBeXJgtNnllKbykI1Xq5XHYfKhNRxpRvwGjZLQWWy6Oxb95AcRhuucqoyT6Z2s3Dca9ak4bwW9vlYGC6XapkzlZmTXcTWejR80rsyLFxhnQwfWxnOLA8KJPyumITEPf7oFD8cocBGNaOxFnJzZ06NGBsR4E442AsHW1fcKRx3l8y3FMiH3zm5pLGqY9SkugKqKwlNlc5CNyPfqJSuS1MtKwjJntEjSQ8aEp+u70zXhjDTRX7x14ZYr71+PCnB32iIQ/x/P74YmrYUjCfwMmPGRUNhSqzB1N7asC5zbC/s4lHVstiOTc+yVb3p0JMZUE1lCmasE6op2drJCSRIqoxHXMk96M7BKWzG0iw3H32UYP/0FEtB5foowc7BKWwu4vURZGc+hVtKUZvsVFWWZtAP63Z43raC7PWiL8RWfiE5XHdhXCktCvbqVL27BvXECdi8KeCZQT3vjdCgseLSLL9ukm9L1s3x5fDtCe9PZC+Kdj5X6HD52l/9jWstD3YrtPvSGhalt+wtVtBV6Z3aOavKvksCK1rl+m43nv4ud8i9eI+u8WNUP80siXrOXiHIwMowQp+uxiioWWJf36OxKVtHYARj9ljvcmc6cd9K8LYEGBP35L9dKZvXRdNVp4YTrQ+b3jqAn9XPRjOpFBVP9hrn+u+pVW4W5K0E2mV2ObpGQQ4r83Nk/lZoUUbo43mX7PXFdQN1IT34W30c75BOE+1WNMRLvU0ibPbN9A9QSwMEFAACAAgA3IuRVMqjA25sBgAAKBkAACYAAAB1bml2ZXJzYWwtbm8tdmlkZW8vY29tbW9uX21lc3NhZ2VzLmxuZ61Z227jNhB9L7D/QBgI0ALb7G6BXRRF4gUtM7YQWdRKdLxpUQiMRdtEJNHVxYn71K/ph/VLOqRkx94LJDkBkiCSMWeGwzNnhvTFx8ckRhuR5VKll7135297SKRzFcl0edmbsquff+2hvOBpxGOVisteqnroY//VDxcxT5clXwr4/9UPCF0kIs/hMe/rp6dnJKPLnjcIsWWRILAHDgmxb+PQwQPihANsXYeMhgMyst1ef6RQAT8rge7EUqYpBIHUwrzIYxmJizc1ajcnlDE6CT3sEqfXH6iiUAka8Ow0NBff2CPMbOqGgykAu0Gv7/KNXPICUojuSoBP89OwA8KY7Y4AEc/nYCDvZCyLLQpEUUAuTkV17CHp9YPTM8iot0sfU+uuuZsObQpp8/0qawYSVlhGUqGUZ5lJXAdAz8G3xA8DiwCohqYsDKaeR31GhhChZotMyrjaEJmjVBUoL9drlRUiQjI1hOJHGU5Up9wE17Ybgnuzvvq17djsNpxQnWtWZikC5y/mxKX+BDtH6IvFC8B7PgmIyyCd3pgy2ut7mchFWogMrVeqUF3wNM1CN6RXoUWnLqsZh84+TUlgdt6dTgbEP9MlfcYog/XsPgrOOji6AT/fINQNODuNUDMMCZhg/7rKieUTeDEMZzYb9/pWJrimzYMsVkgG60yLktjwuKz4VWtnk7ud0mHPq3VjF/eAz++brC06gfq7DR06ArG0RxCWStY83SJHLdWPv3z48Pju/YefOsEEQCjnGAgZpPdvWwC5zKdOJQqhSz7Dbuu/3ezolDm2C4Su/+lmDdS9Ab7C30a7qe8DyWuG2oFRDJ0LhxjFuFUlWvGN0M1nI8WD0QcoApnVfUd/MFfwIi0bK2xIJxhIBHXFfNvSBIVCUFm2fV3JTlmsVAbuchTJnN/FQC3tU7NKf76u6q/iltJSBQIWqYTL9LzZ9cx1KB4akk2A3Xik1WK/KEA6gjeU3uiyeQ0uHtJY8QgtMgGANEB8vY7lvBbRmvdezLeNUfh4Bk0MyE6dAPRruHvT65M0QsOM68V2RPFxQHwAyHgushNsQ8N1Y45wHHdDGNujsQO/TIcwlstVDL9F1zg8AkzwRKNS1HKMg2BG/aFOmlZjjtY8zx9UFh2x9HA/m4Bt16JQCBY7ANfNcg8M/JAw+2WZmBfNYBAlNvyu6wqWCgQMmREDXVJJmRdQNsk6FoUw0Uq9FD6vBiWxUFBfsYDZyXAfvJtia6S5g6euNQ4HbC+hDi/T+aqlHRTnN+vjsBpKoMkh5xtjqtFg1vwM6gJiSLtY0GvQwOsuFrcEhkT402RzMK2C7u1EaSd6c641Jt7Wg4Rm00aqMoc3OiUgTWZH8vNubgICfd1lNna+o60V6m4SW8qNgDiySGSNjkDuLTLURfVpav8eXmHbMZ36S+rxrZn6eLTh6VwfJ+Zc7+kWPotkZD7TtDf+/yrl34gXtdSf1V3CHZLPZ13jOWos36kIXhQiWRdNrnXC6vBPiUKX+HdDaLP00/zvh/IX2ZmDMf7Z+3N0XOiyR41BPDNT7XfrpSOpJ38CA4tujjBjxO2txtrtwKa6IzafO57sbPfq6JhhpwvV3tqlNYCr0KkYwRhybCIPYNRJoAu1tzVnj8Pwzamjvf2MDAKbQdeZibtcFo2eTT237q+mnE9vrAcz61GzYTZzyNEtB0DGMoH4oxaY0wnZZaBqEUcrmakyjkz5x/LetAnIbZmIr6fhRaYS8zbm+Y7+VZv6+JwoqsX5lVOvwzy1r+DW+3NQwKfvUkCwD2OMhV1Lzz6Wrva4pRGUj06Fw4Ld6AR1lPBivoJ2vFBlGrUEqo5gQ3KFAaxecyB41jyF1QBfhFG9RfXb3zqB6IkORJTswf5wVSHyPzuD6GXsMarLi0I8Fs1A04FhURDSqyuY5BaLJguGB8chm4c2VvVReWfX8uTMbGD/ixxJedUUE5XAq/Nmv0xf2BmyYMawNZ5A/QWm3FSZwdDZBWFHN4tOfTjS1ZVrARAMEEwWsUDkket664KqL35Amc0hrdef8OweZJ0pFXeKzWygLqei25qe7kDKIpZpp8if11T1gpnthXg4NBdCkEk4799XM0QEB855fTMUq2VrMGuMXegaX+CJSBZdAX1C9hc++lLDXCA4iutvJv77598m++qSsNZkkL3q+Un0Nl/37f1Tbr7TuHhz8BXH/1BLAwQUAAIACADci5FUtrL3yKUAAACCAQAANwAAAHVuaXZlcnNhbC1uby12aWRlby9wbGF5YmFja19hbmRfbmF2aWdhdGlvbl9zZXR0aW5ncy54bWx1kMEKgzAQRO9+hX9Q6DkEei5thfoDK44SiIlkV8G/byJqS5sed97MLjuKIWJcz7ooS0WT+KdQEC1hgjq950SZZlycGUiMd1EW8ObLkZSw3o9VAMPJinRHlqP/R9+PV5aWYxHv9gzJB2ozQJ9zgZWkkKPZ9KtWLyN0FxAPfInJB0eNxRVL4ym098OwffwXp2z8bBpw8y00p/YeM4I6fahFrGzv/QVQSwMEFAACAAgA3IuRVEszhoovBQAAaB0AADAAAAB1bml2ZXJzYWwtbm8tdmlkZW8vZmxhc2hfcHVibGlzaGluZ19zZXR0aW5ncy54bWzlWdty2zYQffdXYNjJYyw7sZvEI8mjSNRYE90q0kk8nY4HIlciahBgAVCO8tSv6Yf1S7oQLVryFUoiT5o8eGSCe84u9oYlWT3+lHIyA6WZFDVvf3fPIyAiGTMxrXmnYfv5a49oQ0VMuRRQ84T0yHF9p5rlY850EoAxKKoJ0gh9lJmalxiTHVUql5eXu0xnyt6VPDfIr3cjmVYyBRqEAVXJOJ3jj5lnoL0rBgcC/EuluILVd3YIqRZMPRnnHAiL0XLB7KYob3OqE69SiI1pdDFVMhdxU3KpiJqOa94vTb+133q5lCmoWiwFYX2i67hol80RjWNmraA8YJ+BJMCmCZq7v3fgkUsWm6Tmvdx7YXlQvnKbZ8FebJ5anqZELwhzpSAFQ2NqaHFZaFQwAYXhAF03KgckXVtbkTTwyZQLxVI8FzRlUYh3iPVVzWuF5yO/7Y/8ftM/Px11C1OdEWEn7PpOmKDbafnn/UHoB+cnYa+7MSj0P4YbgDa1zJl+OPIDvx/6o/O3ncGGCHejrjF+r9Hpboj54L8NOuGmmvqN3qaQ4cmg74Y5ORv6o26n/+48HAy6YWd4jVrk8Eq2VivriV/FApG5Wk1vk+TpWFDGsdncyHENBtsVp2oKoWwzrMYJ5Ro88mcG099yypmZ2wrFrnYBkDV0BpEZ2eqrebaivGu6ghANw5Isa/vwTVnar16vbb1SaL/e1p1WVstmN0ykkU9s/f7eYWn+m4OHzb/H0Co1hkYJNjGz7EGrK0spZpE0MmyGHRJubHOScx7kWSaVuW5jq4ulEffQVCdSrEXeXpOx5HHpMUjHEPdpCiutP7hgoo2S+x6ZYI5y9OUgA0ECKvC4YQb9G5UEOh9rw8zimGlfSTcUo5wgH56HQHrBLX9HCVV6LSnL0NoWH9V/70sD+o/C3cXSvaIBZ6jFloaTvC9i0lL0Eo9HF/EhCBexE8wcbrMHlJMRiuoNJEmDcyfhFOvIRfADjDUz4CQqcx6TucwJZxfoZ0kw4/MU/0uArB7LZKJkuljF0cEQvQjLjMElxMcuis5QRZojEueUjIMpNPyVs89kDBOpkBfoDMOG60wX/LsbEWdU62tSurTxWXG4dfot/+Mzu0EazygOCpuRY3lDmpmt8NM5EdIsceiOiOaYFTYoMYsX91z2tvvlYSg7DMb5G0VjjV+zNOf0W9KXDlmh3mLIt6Nlk8A/aoGz2oTOFoVui3dBjSXOMCQFJ96I8HRgIgdXwogKIgWfExrhgKJt25gxmWtcKRpEQa2/3MICj2m6uJriSYYaVQzKiXJv/8XLg8NfX71+c7Rb+ffvf54/CLoa3YacWnXF7NZ8cOB3Rt54uHgEd88Q74a6Mco/Arp3oHfGbWrmA8O9M/KOEd8Ze3PQdwbeGvcfQT4w9N/CtqVKbdeJb8Xz7uc/B3jHGt1ohp33nfDsDoJFKdwe2KoVO0zePVsuZuzvdbQM/MaoeUIwXKfdMDhyaQ99iZ3YRAk2mIl9CeKCGZyGGFPfid6GzmkWHfnvnQgxiE6d1E1tf+C04XcuUqNidhyuzI1OJuAsMC3ONpwGOEtxeI2frLN/TZ91qstv3KK31rr+H+3nqx9ti/61pfYDVEXJ1lL35zggthmgH9jt3/c7nx/5xcxo+XLWRbhH1QUoEkrJneSHy1eQpCMm0gURAJAUH7LdHBjDk7ar9cQP/F7n7aDb+gmOhu/Ug8VV+dlh7TtD+f57/cOcvZMywVJ0q30wL7/m1Q8P9qqVu2/t7CDb+tfR+s5/UEsDBBQAAgAIANyLkVThFxdCfwMAAOIMAAAqAAAAdW5pdmVyc2FsLW5vLXZpZGVvL2ZsYXNoX3NraW5fc2V0dGluZ3MueG1slVdtb9owEP7eX4HY97LSbqxSGokClaqxtloZ3x1ygFXHjmyHjv36nV9CHEga2qhSffc853vz3RapN8p7O5CKCn7XH/bji14vWhVSAtcLyHJGNPQSouAxves//JnP+wMHEUzIV9Ca8o0yklLWowhMCq0Fv1wJrtHOJRcyI6wff3mwP9HAIrtYAt06l7MmK6iu+Tb8cT89i+LvuLkfTSe3bYSVyHLC93OxEZcJWb1tpCh4aly7Nl8bbbvPQTLK3zo9YlTpRw1ZzafZ1Ww4G55HySUoBcal2+l4OP7eyWIkAXaIfnTz42Z8Jqe66uPCHNF2VFFtaaPh6Hp000bLyQbqSZ7MplfT63Y8R+v1qnzolyNo+Ks7I8fm34P8lHGRF/lneiSXYmMSesQZma+TwwRJ8fkhYXprvk6CCchc1NmQitEUyyBk6lrxq/nawG259H+GQyIyb1sK9mKKcDQ9TIckDGItC4gG5cnp1Fa8PxcaHxPEa8IUAkJRBXrBCF9IoUozdVmF+w3vlKcByAsqxFKwIoOJ8zcA1uUVfjK5t3Ml9O8gCxyUsPPCwMNKWCGfMK0nyEBYIV9NtZ4525/AjzWOU/bDPfHF/Dj7qAVO8FjmqzyVWnPT3LxyFVztBSUmEynEtq0WNANTtWhgZc6lwYlPESc7uiEa99Ivg0v2NhgVDY4UvtOa+yrSVDNoareVKKRCZ1C99NH6yjVoHMUtDjXWc1jrEl0XVkUx2yLsBXvu7nRv7pA3d+5p3CV3/YzIN5ALIZjq9zwP3x+acVv5lGGmNe5SkI98Lc7kcKEhtG+DaAML9wTPhROtyWqboUttERwy6grbXL/IX9tUWF5kCcgZ9gOFsiHrMofb0s2W4a9eUniHtE5oUTqm3qI5Tuih3wOBbwAgcrUtX4M7OE1WME0Z7KCcKYHABtwWWaSw+5viNc1Vb8lAclY/+hFUNUqIqysaCEv0q5nhNN09r0mibGS1iVIO92qk1MZ9OSVNs4YD0p59J9UMo74pg1irWjpJocWrJlJ7o9XZx052MOY0swMIFcH1DRrHYULkPitWWWbrRF65YJbWwZgqCQ2aNooZs/GwiWI1xzN2gc8zXkuAcL5a4UWwAX7CPhFEpk8HSG0lNKgdG2PEpWnHtTK5fMZ/eEaDQOrqE5Ylo5ya/5xMCqVFRv9Zc7PaHvoQcoH2UBf/B1BLAwQUAAIACADci5FU+uc3TioFAADyHAAALwAAAHVuaXZlcnNhbC1uby12aWRlby9odG1sX3B1Ymxpc2hpbmdfc2V0dGluZ3MueG1s3VndUts4FL7nKTTe6WUJ9GfbMglMmpjB0/xtbNoyOzuMYp/EWmTJK8mh6dU+zT7YPskexcQkEEDpEjrtBRMsn+/T0fm3XT/6knEyBaWZFA1vf3fPIyBimTAxaXin0fHztx7RhoqEcimg4QnpkaPDnXpejDjTaQjGoKgmSCP0QW4aXmpMflCrXV5e7jKdK3tX8sIgv96NZVbLFWgQBlQt53SGP2aWg/auGBwI8C+T4gp2uLNDSL1k6sqk4EBYgpoLZg9F+YnJuFcrpUY0vpgoWYikJblURE1GDe+Xlt/eb79cyJRMbZaBsCbRh7hol80BTRJmlaA8ZF+BpMAmKWq7v/fKI5csMWnDe7n3wvKgfO02z5y9PDu1PC2JRhDmaoMMDE2ooeVluaOCMSj0BuhDowpA0pW1JUkDX0y1UC4lM0EzFkd4h1hTNbx2dD70j/2h32v556fDTqmqMyIKoo7vhAk7Qds/7/UjPzw/ibqdjUGR/znaALSpZs70g6Ef+r3IH56/D/obItyVusb43WbQ2RDzyX8fBtGmO/Wa3U0hg5N+zw1zcjbwh52g9+E86vc7UTC4Rs1jeCla67XVwK9jgshCLYe3SYtsJCjjWGtuxLgGg9WKUzWBSB4zzMYx5Ro88mcOk98KypmZ2QzFonYBkDd1DrEZ2uxreDajvGu6khAVw5Sscvv1uyq137xdOXqt3P36WGu1rFe1bpBKI59Y+/2915X6717dr/4ditapMTROsYiZRQ1aXllIMYuksWFTrJBw45jjgvOwyHOpzHUZW16slLiDpj6WYsXz9pqMJE8qi0E2gqRHM4y/wbHwyBiDkqPx+jkIElKB7YUZNGhcIXQx0oaZeVs5vpJuKkY5wdaB/Q9IN7xl4DilSq9EYeVLW9Pjw9970oD+o7RvuXSnaMgZ7mJzwUneFwlpK3qJ7dBFfADCRewEQ4XbcAHlpISiegNJ0uTcSTjDxHER/AQjzQw4icqCJ2QmC8LZBdpZEgzxIsP/UiDLfZiMlczmq5xqQ/TcLVMGl5AcuWx0hltkBSJxLsk5mHKHvwr2lYxgLBXyAp2i23Cd6ZJ/dyPinGp9TUoXOj4ru1nQa/ufn9kD0mRKcTLYjBzzGbLcbIWfzoiQZoFDc8S0wKiwTklYMr/ncrbdb3dDVVLQz4/kjRV+zbKC08ekrwyyRL1Fl29nl00c/6AGztumdDpPdJu8c2pMcYYuKTnxRoyNg4kCXAljKogUfEZojBOJtmVjymShcaUsECW1/nYNSzyG6fxqgg8tuKNKQDlR7u2/ePnq9a9v3r472K39+/c/z+8FXc1qA07tduWw1rp3wndG3niaeAB3x9Tuhroxuz8AunOCd8ZtquY907wzcs1M74y9Odk7A2/N9w8g75nyb2GPpcps1Ulu+XP9A58DPLBKN1tR8DGIztYQzFPh9sBWr9npcf0wOR+qb8ySo+83TIZ+c9g6Ieig004UHrgUhJ7E2mviFEvK2L7ncMH0TyP0ou9Eb53lNH0O/Y9OhOg2p9rptm2v73TgDy5Sw3JaHCxNik4qYPeflN0M+z9nGY6ryZPV8v9TWZ0y8ZGL8taK1Y9RcNY+vbJ7K05Zo7ZUcICqON1asP7ATeD7+eQntvTa6NfrGi4JIWMW9ESd92d+1zJcvGB1Ee5SdQGKRFJyJ/nB4jUiCcRYuiBCAJLhc7ObARN40uq0GvSh3w3e9zvtrUY/cwv/H6LkPK75yqvqu8HKh4LqBfbql7UdXF/9Tnm48x9QSwMEFAACAAgA3IuRVG63eYC7AQAAigYAACoAAAB1bml2ZXJzYWwtbm8tdmlkZW8vaHRtbF9za2luX3NldHRpbmdzLmpzb26NlFFPwjAQx9/5FGS+GqJjOvAN2UxIfDCRN+NDN46x0PWatkzR+N1dB2i33ZT1hf757X+96+4+B8Pq8VJveDf8rH/X+6fmvtbAakbt4LKp8x69sLqneb6CZV4AzwV4LaQ8vfojf/0SlLEnatNk/2xttePnof1nzbh2cUlYKELThFYS2huhvVOBPxqZHbM6ZOSUOdkZg2KUojAgzEigKljNeBcP9eMm2IKxBPUPumYpNExv/Ml91Ev+Ogb3YTSfulyKhWRi/4gZjhKWbjOFO7E6xh/b5dKbvQRVXfi2LyzPtVkYKNqB4+vYj/1+UirQGo5xp9HMn92SMGcJcDehMJgEsz/QhnG3oC26zHVuTnToh+MwcGnJMuhUaR5H19G4iYnKq1PNTvADZ+Dd9CUjOduDOscK5U6ecYFSYWYr0kVDu0iUI1vlIjtw0dQukrOHtbZ930Y9MUYJqtXPV3Fll8t0itFos6LZpYfR4LTdhujiom/YnDEpDNnsuhX1kZoTnBKpuEhoknq5JA9j2pPH7l+qtJnagloi8mqY2ksCXQ0XUAuxRiswY1i6KSqtSufVHRzkydOzc2wdc/D1DVBLAwQUAAIACADci5FUlBOzImkAAABuAAAAJQAAAHVuaXZlcnNhbC1uby12aWRlby9sb2NhbF9zZXR0aW5ncy54bWwNzDEOgzAMQNGdU1jeKe3WgcDGVpbSA1jERZEcG5GA4PZk+8PTb/szChy8pWDq8PV4IrDO5oMuDn/TUL8RUib1JKbsUA2h76pWbCb5cs4FJliFLt4mjiUyjxSLHHYRqOFTXv/AHpuuugFQSwMEFAACAAgA3YuRVKevsmcUKQAA0j4AACAAAAB1bml2ZXJzYWwtbm8tdmlkZW8vdW5pdmVyc2FsLnBuZ+17e1RTZ9ovjp3amSroaAVLSKq0VRSJqAUCIWlLK7Z8wiAqKJdoqaLVEMM1Ibe2jtJySaQqqQJJFRUVBatAuOSig8m2RNgCxQiBRLIJAdIQkpCEkJCcUGvbmXPOWt9Z5ztnnbNW/+DyZr/79z7X3/M8O8nXf4+NXvLX1//q4eGx5KPtH+z08FgIenj8CffKy+5X3rswstX9Z0H2zuj3Peq6YOPuxUsZ7+14z8Pje9arjgN/dq//cnz73mwPj5Vvzf8s+Gjnm1MeHpiMjz54bxcpTTekO/OTJlVpm9N/d021wDOA47PdsP8vHxkeHAx58627TSFpP32e2ph1Lnh3WGz/j/teoi73femO/9pl8UubDGt+2J+87Y3V/eVrELY9r/wQKrAxwcTW6d4+mpnXpqmc1FoLdgu0j3KsOdbz5ye3cMc5KJd8XuinP5Dcfz5fAK1yL14uyXD/9tnEWeDhsf/Zm5CtEOu46Fki7bOT6oI9PJJOGEmTNMPNXgl5gnZzesC9adsVw6D9/b2y5Zor1uAei/uVEApLo/B+2KoI8xKwSvMWeXjcDeaAYV1R+vRqoofHpuWQrQRCT2NCBvw8PB5JSBjoxUZ2oHOj3WkVMfqKkcLmWaFVoBc4nGFXRLRRcac/w/XP0clFwuAPuQUjEYkM7lgb0vFsVPnNeR8wY1AmokOjFK58XItzFVihat2Ce1dmCxkzhZ35QpOfbp0iGimY7um0JnVuUToUo3UUzhDfWbc2pN5eKqpoDXUU1h/DOPsJQ46KLQvd8lGmu5FKqj47gjYew8rDYgbgHimXNFyGMGJlHxJ+ru6r6E9lmy6wxdU9j4ZVEpNMaGmsLQCqomr4dImJvImjdR//dfROysL4tuKaHL0/55JAMlwpTmhtocrCOQwtT3HXVqqkAkc9XRaeSECG6h21nQIrXfUOUFrgWkS33lAQ+1RGqCCwWDsUMYepMs7uBrKpViRgDxUaSjt5QvOtTi/6JgBMHvGb3u6giYzn6lMEXpmDYZ29Cq9VoE6zk4qpnPBdz/6bR8rrcTIMn+bUucRK+p2I9bKdVOgNzp2ug21PDDBoONc1ws0UOtQict9w8D5oKmrbaABwZPEFkUNaWDd7hWFAhiJmp6Lr0tLSlB+7FewzOP75KjJlCTCzRZLtmFOZ5QFC31UydRIRbq+McwxxqcYfKuqrJKshG0B3rK3DsFXZ61+eBp2D2LbZq/H6hi0ve7DdbufPzB5lk35sDF0nK68h4IRHEaAgmpt+bdQ/y1BQUuRy3luI9AJJKE/WMt+oiDSW6SuZnPh6vcjmdin6Y1UDmbqYjdcsK0QWay8Qzoi1ZHrwlwOGu7pmdGBaZj0hhZ6L9tvMSd9U41PHwjpn+rhEYCXrP4DqbhBtetRnMKzD8zntW7l5y2uk7aoMhrFbC/tnvP1anuJIk+Y11UwzJvgQBDpavg2jcYL0x6DmMHSQvj+DS7M1XI9UprK9WSFYw4PlyUhkWl14DppXz+PiiENG06W5wSPYmgFQjOcetbVU1RTLTHuXC0A7qQ1mIrZ9rf0e7bI4mlK5tD99HgNpqlhH2TPivYLglibV3L2DbRYDDJfDY7WKvX8ynKTQ4+GFYiKxdZ3wKSv6CjRFiuzyB9fGsgneSOAVVvzSmlKsKSe+MpqjN6JV01LjDDUSxILIetNYM59uyCopn7E/OGIM19j0vd9DKMmni39Y2h68LbtECrsZjHFbemknr7RdhTgdhlYERWfxaYMoyTDxAuwWWUEkwdn5l4gpnKAH35VKf+iVmItNLDY0hQ5CbmnU3NUajdSdfAUn5BTVsZdYZIDxvnCklIJsn+sG8jKuv83WQ48VPyxtz6PVibW2LCGcC+ikOg2tMqQrNI1ldECt6gPkvcQU/exPvu74ZKERiZhX7q6I2z255IfG0etytq68REO6vEE0w2Sn/13ibdR5O/dWYgqj+TDcPR6gkYvHDiPeKpZBfFPxnPqNw2C1LAsNmPEg9uW9zNlUoJFR3zxoyenzXAUGe2YfliQ0QV2BD7RS7gLm8OsAIBcnMaOvR9nzAiaXQtOo9yFH1mWJNHh/AhyhAqmoB+NZ96JRh6pT44IJ4FrnYB7ZkBXBSQ/j5Y8arEXt6z39QFRataPyIXjOMVjSDs3kvclz2yR7oxLDmpfJqFZraIv1FvO6Lqzi7ViEOkyZR7Ms8QgqNVBTDO8kxTkSdwiWtTxxyHY/V/TBRskxWDnuMeA9ZjvJcKwq1Dw8DGQzvwiM89V4R63xAnn4Yoii6d5Qf1QIJ4hgnmTBNuBDQ5ZDkP4jkNvZvt7PtAWMt4/hIzAJEQ1yCOoe9qkhUx/GD3BCJtdFCTmqBtussVlN/iA40+Tg/dAbhPPUqTeCGWROtXQcNVqm8bkYnAdthswO6iPwzDqASE0IwPCq3clXDPHcPhzWaXZzrEb1zfyIr3hgtOgun68w94d6NG+VmAxmUoel1vSjTpoXI8l2O+hzwL89ns/BXQOavwo+HXekdIB42/Gl2xIIAdP0qB1adpd/s0lBnv6s/uiKE4fk/vQ2plSUCGeLbYmLHn4fJ8/cuCjjKyKfWjC9sxKHXl8Vx5vsf+cQG1AnXGNvq26K5KrJTWwemks6a8+LNFYiAU0U3XOU5T1CFGQdB7htGJnK1DiXchQro3CtOt1bxdEcCrcerzOP+ylf9QjakYsWWQUuummWO2erZZju4hwaUUOLXhgnoF5YhKBOTUyF8odL68nyMLTzUe+xo+RZC/WOpSGegykyKXMHmjPJSU18ob2JOmG5GNfPdHmFU60nEfwJEa+gdwg7+zqSCbarZmZOfkoceHKChXEZjyvNxa1GvnFzMjklZZsjMflW86MoxonmmkxcXXIIByqebg4e3Z4ZfYh6AL5wdawv60vxuGpK4XFYGRTrK5airpqoxiy3+2sFdfElZ9GBRdIfhkXaZstso+wtCY3vZXRYx1uB7MVSi+YLOe72uUKxwWB6vBrel8nNqso/3SY55gzMha2MijxFwmxEg2sfcOV1lMPIdJk7BNYGIeEfgtIiKbN9fax5C2jrPOPYtpOe+cBcqppBB8YieOfCqDLNgcq6yCCsDDJTUcW8YvA+mlYyjGZZst/x0qdyLY68P3uwr27mYC3fs3Bzya6Eevt47cVV6tPMdg59dry2V7eFg6DPlLFBf0WIJ8vU0e5mfHBtMXSJKvADg8fyq0KC/NNcZp5gbkJ3acbeSLhLMGCOiQ/rSoF43Wk81zLkC9pca4E3SturYT3k1rZJskUN7SwZJrkJj1VsKtb6ieXmIP8ubIf2752EIWGKu8xCrxpn1qDTmMiHcsO3uLOA1PBhAbMrLDDOm+CrKSPcpbatc8fksuJ2E/VS2M18uGBAe0Gc9NC0jwM0QQNaNhDdNwxzl92S/mZo4gdD84oaMPgCoaI+GlUZVaIkRbKkpmROPmZJhHo8+xhAJCetyEu1Pk7bZs86jKzPxwSXm+4M8OSy1RAKM6rTGlBl3LXk5IdgaVgQxmo0X5urHDCTnyryBkAznmslJlFm0Xh4eSHSS1slq/N41rNLku2pVj98tHr2fhtDP2GmSbIpJOGccQpfA6qa1+HAXo35kbY3Ap82alw2EXVU5Bk2XdYPu2N7BY/5kg8Dic7rtH+Ep3UtEFAHSEWmz7xAaQpcAbc2sdCmC5DndYEipfyoHxheN0EaLYBt5sjcPc4FGpCN3lm5cCviQFd5ui2PpbEsM/LrpL2jByX3mFrfSMvTdCQCp7vCTmstYIzei7wMqzU8JHwV/TU0pSbR9TTs7MFmMjUZ09pGnY7A+4JEDjHlLIRl/JBYOboL217FBg7ON4OQDe0Dmt1K/hTByV7KW5hDHmwp0TQ72iYLZH3SfP64rLWmU3pMnoeyn8XC2XFkzGVYuSHLeZPIHDgNoRZlCRV5Y6RMtTyIMYriSIYwPbTtttIFQcUGqmQVqLlPqnN3k4fc7Q0rTAPutNZR0kavw8lM1dEv0iUH3UduAnpvQ0d6h8OBbH2ZJhD+RVfNN9aguzv5jGa0xLTKOnImbmi+/RMT3tLTqA2RbqKzMzU+1ah3oYBBHTH4XXctbghNwxYaBoVw7EI/0bs3I/FphziWFTTbdUL+IkjYCLXQIukn8h4OX0hvtUrbjA1SbkKsXGIyTh0MLsh+FzG7ZWivc83moEK3yER4AcJX5+nmJrX3KTHhKvP++biTzE+2a5BjHasvRLXNnYdmtsTJnLw93YfRgFpCdhM3MaUBTaNEGjeza3SRRr7j6ruNNRyyOvRTRE8WGukijMDAeM9+y7LRvF1IxII4O9o46ExM1IHhmoTm6CjKrrS4fzv6IBrw6exuCUTkdhkzmGzx0sw471KJ6Q4McNeOaTL1rAh9jDygUPp7SiEvHc41mTB0vzlOaoA1snqaINQ2vOfYnsUaBZhag4dazrF7eykN9tMFsirTQTSXWFmoALa1Lfw8JmEVuLfkR58L/caykcBTRymteBcrCwbX9DMV69JY7Ww1+LZGK+1FMvJQcTJOCPIuXm6uzQEzPF0nDwQXsLG1sLgyZvsl9TpmNDs9BXhaqgqQy+kb8jiAMUBGPo8nowwZlRkcRsqTJlN9ueiHCun+3x+f/ZD0xMJxzhLjhtJiglUtMPew8ti+5rf55VmPD1ijd83O9aLDIyg6xgkxeQsH3NoVo0+/TPc4/nWJpteKQwi7/YoLcg0xHc2LrxgqC3CbtFuJigLEFoG7214P2QoK5lwmUv6miXPoXHsWbKt7nNr/tsRknuZgya0RPuYJo+vKKH+Ve3K8yTFQI2lOfdpc8t0+JL06VAO6x7H95hKNVstggMuH7l9LLHJlFpsy0As9bhe4McyLvBzg5P4fa4td2AumQ7++zMPZDuUHTvQJdP7goOPYSIoukoNgOIgfffPm+Cc3ZibzRXI/evgOHEnlWxHHGEctKSKoxmZnAYYD6Jwft2zzg5epHJfwulus43+5gWuTeD8RdK890uW56rFki4dHbzDnLd36TNPuF4vSG5vdin3LNAQe2XXOsNjjXk5JxkfVN+ZHyKvp6JjXdx90C7fJD9rbc229e7r8fNwH/Gbb7nmt/wMglW+90TGvabjk7uX4/xRk9oTBUUqgppvGqlmZwqmTyGMYawv4UXgvvGDsYq184kwcpl+wkff8AM2PkG0L1/ZotCwa3hKudLfte3rOWxrraXjT03QWHmPvBz0X5Tw/IjaSoxe5nPNWWDf+fsFki6YO/sXkEOfuC6l7WoujL5Zm/DwYX8md98Q9eEnGkaH5k24vgvbuy5+X/6f7pPInVW5ED4p7m1QfhZh9PJrIMCfi+igKE6dWeXkoglbxy3VcwMuAt2hGPEnsaVnJ5WFtZ7D9ugz6aMaphQNus3weWSklMbtnmfl8aKJ4buaSi82wsUMZszWMgUhd7nQLSJucyKIAH2n2oVthXF6+gqw5us24CDP1BZsQoxuWzlvsabubU3EzJ3HNr3vEYWwjfdrgQ+yali7VkfrqstVVCcTkr4kwXhWeFQTg18ea1jKMa4cg//nnAJbjQRBKeA8c5gd6spBOqKzBp8XNeq8bm8NS0QVVgBqkSg4YfnyCRp8iV2I6yuA1X8ug7kl0UByyKp2Y7LMEgj0NvkQBon+2y3AlnDy55ImPKJgKNVOLPvNU+Cwx5KGoUIBSt72re6kbbjNAfiB/wNUNG65lV4Z4sWQEc7Vy55UZNJ7gJS/qbeAVH3wOlSLJRqvaqBN5Z9vD0pir/aLeYLK6fZE8rLffiVAJgT8YgUlTWF496254m+JLStXVgz2oc1DLHAxXzls1rxozx61aEXI6Hc1bGJrWFX0CUsN6DIflxoyz6VRNQhIEqg2GJpsFj2qQx/sRKlgfx2iS6IrJgo/zMI0UWeiXzy2LKtUEbjtO/R7B2qTpram2LBv3ua/zF9teSeZcpT0IL45WFrB6NhbmVSYuNlu29qBWcnsNZARXrwtlXIJ1ddfV5PnOB09hNgwM/hR61aWolvYb40d8enTPOrur6qPlkmzMnap6QK4ruFCbEyTezwTNPg8NGYogVXZ4YfYKXikevDz/mGa/F4+CBrynUWfd3fq2d0u+pG5FsVhYU5na577hlVwYPH214qof35Bny1p5Yk2sN2srIAfkkmFpfNXCN3HsLoE6iZm1i6dmvdPwczgXyiM56YsBb2fw/mpSC232SMkAOuhlPCVFmOpm6TPpYWmTpf8gyUkFRzk4Dh11FsJnX45h76T6r8fUVDscpaBa/XkXaH/0cxAPThoCxwuOLsqhth8h81+khq04+srcI7c7Yf+SMf+ZxAozk5yPMjB3yRPXa1pxl2PCRXDySFmty7s1n9L1G0301dNzTfcWeqVE/mnjuIMydrGwladuep7OlQXomAv1/xWE9J/nONk7HC5lsqUTinPMjQ6Drr7RbIbt9OUtE6/iHD19urv5ct1zoCqtD2jFTmVUWIUu17mcUYHrhEhks6/lTiiY8t/0e1aDlc+tSe0hW5xeTqCz1BfMJYB7f2Uz7MwixDj9i6BxKmXGxBgSRGY81wdlJk3SDgSN84szSqYzX9zgVmj+6uLBIoPjKs8h73QZCIrLHxWxMvTQTWnnvCO/SA7mpB+fux+NFdp6qnFPXhKolU7lEOtuUOh8Tr2c2UdyxjFmgArf0MzDXypmmxiyuTBt1pb5+LxH2vMORBaWPKfP3Z0kDvLne0oydm/haKTz8AugvX0lGtvmP7b/399+CA4ibDORFV7UKWsb0DjXLXC1UGYCBqzhlZtf7I/4FA08dThwjO8pg3fq6brxxHME68zyOOFoQ01QELKQmDLZtMy3oFAvZ9j1jCbbCMNGGHJPUMdrX0jSOEFy3nW98+iTGcm6n/xEgQ9Ij1RlT8Mcp9+zjSnRTyKpybrjnVLdawWFhA2SLMocQx/lGr+hIM4HZuVqt5jrIRS8pTT6ePpXeyTZ+imqPayeOhIiIfLhtEkkQrjekyUtZbsMYu96RVCsCC1C02DsqCa/OrIAUofdjKRVEjhxfDzcW7kuCbPPD2DYGUMhQjrUwnZ5EuHkFqlb2k3h+oT5JLz3ueHmZ4UYfAQwfO22dgpdDzsfvC79A+BwV5lvoa71kU9dMBPaashijuQ1NyGBpMw4JVND2hXpWQypCh6oNcS9lLR4T5WCqNPaK60Bv5rAnUNQw94SAI12lpiKoj+T876WmXL666Qlywbs50fDaJ4yKmofZi6iPga9GRYVHuetkbc9slCraRKTUEMreuFJXQqcnMkqjmamP5MkfJd9drL1EbUhPBbBGP2qa3hACFOTD0m136SH7WPOXItUrouTR9QJBmld9hXzrLRpP7p2AMXUNIUFcf8pAA9K1pVGX3SbiMZPtWedBTLIqZ806LNX6WzbUKcogFpr5/xOg4RSDekBz690bxL8CVwRUe9oebaOHhtGb9lTAlIHstF/bo2kMbXrth1zhia5p3YcM/qaabOKL+eSmTUlGjAqWiotUjlMWw0FERw20MhuA8ncNb8PsrFkjDpsW3rJU8vtddHqpnaK5lz61iJiRSEgJSYxuwMVQloF7AqRpFe7xyFfWYvAQerIT4tt4N9cd4oKR9RrfCb9ZGmTmN9b67ThpqnrDx74/35782uQTeng5mc6zRUK6jutOTaB+hZBS6/Mbfk5sI+76+J8NZz01nzTxRPNuOATihctvLvmK604vZ5OnK+Js+MZrTzNzeeluQYOhmaiNd0Z41+2ur7AahXlv9VZmLg6yfDKNDDZktizyjqlcbVSfNP2/Fqovxn9Xx5hNkhMOIcYd8w5w3IlnZnWMJwadxUdvfUch/cJGng2O/+GkG00VHT9L60aDqUVkdGZ/Bxnvso+4QkbW4jQqbfHWM4x1u8u/mxBWeIfi//KRbKcRJ+6v6it0Frw0/dA3YSfzDLVzjo2/0xzkqhJ+nVfbYnG5ysE324N0dP0ItFEOsJOsubgrUPW6+w4xG6JNnc6HetcPtROUecy2fpWbWryIqOvYkoid1pv7HrRQs4XuVNT9SKdLjEq+JQJ6TThJjhBxdF4xkQulpY7QKrwURjW4fUNvBtRgKlOi0crP3Xfejxgnj1Hj8iDA/NLO3zOBgdSgI0IcSYX7kfwLhwyXMW1he/QT+uSSt9DyKrzUziJK/wxEipcVq4Z8nRQ20goOLmrHWodJRJnmznk823ONM3OX1WLOIQG/EE5pwMmJta7+rmiggcF5JTFj6grItK6yvwIZ1gj21CY7BLJASI9+EvTHah7JCyQdRSxjNUrniqFmko1zSWwe8QLfCH5vCHLPpZV2SRgEjnkwSaRDPVr99zn6QcGL61WEPGo/3CX2k2d7enHR3tb0m+O9l53/7cUn4z5EB0UEeuLBORNrKnR/aWmvWmAorcJMkL4ctbfCL6gIf9InAzO0+lzY1/033saoyTZJe20U9nJ6I9hC8MW5Sx+DKvRbS/FUiCy7ZVMe4j0iwGmBr2jCf9IspSlXRElsjbo8t5A1sdQ/k2+G5Dt9HClWD46VVLWT+nIL3kKe4qX3m+ljrREBsX5ngjh3BmChxa8GaZ4G6HOBAgRp9msL5FAtv5fxOkgMeN924NPfVLO6pF827ngfGNNsSp+CFYd/JlJU1JtYRPVPngvVq8moRUafxy803TkiXsQXFFTrHW7kqC0n9fwb6L16M4mA0wWwWCGx3EBvJ1SlfCCfHbfCudk//2QbR1xscTnG914OtoSW9GokcG9q5vzSSVKNH/ONkKKxDGbqhJTROrcr8plWxYRPJ+RUIog5Bb43i7t3wqBIwPa5YVqsjlIn5f4m3/mTh5oHXwx99ReMPCF/1uLgdxSjUVE7iH/3sQtc66SdJgyV9bWCqhd2ZX1WuoLMr352TmDY7o3jjBJ6q3PZRWvHmIehGzU2t9dhqXP1KRZeyvm37ypYNF+ghJPoNKY8X4MoTOD4ZwACxH0kXcgm0xpsdRCl7wUc5T6cNzQwK8i7TuI1iRNCoQwqU47n7m1hkpg7inL9aCWo7qV/BvNtr0GoTgTfuoD7vGaj+fs4TW9mPxu5G2QZFe+HStfGWfu6p14sudX3TLFJGbNMQDcriG2Cv4lHrgJTG4iM76S9YbGvTjKrEkHiMTWPDSAXFoMffIBr1Br+ReCKFoNq0a9nIU2h6eBUNbfgWEi1R5zX3Ubjeloz9X+Zo8+w01p/YvydGMVqK39Y/H/zsJd6RkTCdyBwWwwsgLraMf++BJNtZw7Rq98h/A8mVteg/b2HEz8r32E+n/gqewfkH9A/gH5B+QfkH9A/gH5B+QfkH9A/q9DDlDQWNvImcT8979586Oet3YdQMdoaz/Tz7/nd3cz54r5Z9DbBZK7Dc9HyD0gqfzJ8+c0E6vAntmfZUqKhPbuw/2MWpsxD3ADzRHZ/+kVMv+B8Yo2xIxkdEc+Q3eToqeFhiBcP/FCQKqJElof6fF4uUsIiM4b9PZUK1o+l797TkVbGWm0IgepBPjbImFRPa6AXT3kZydumhdm9+sgw/6ouEKmND8YzRUZ8r0THSde8uA/ectlp2eKQ+E3VL7ehBkv3DiH66k9zTphCLxVf6OH5Jz//DVlUW4A+aXXPdK0PS4alndDeZt1URaB8Es0Q/t/0RqmPDc5FJy605Cz1ePZa4YVMoXofDif9Ffih3p0DrXvFzwBYFrsapaA9z086klT3Zo216GJKVXA09cEpseG3VjPX4z1bJ0t5pQqwgFgzFvoo5u71tL3xqqBQJUzgHE/Xk/dIPZOJtgfbrlSY69qt3t4qss0vd684SIFeWzmBmLRLxY9flvreCs0eA0EfLjtkxGLwrlCZ3o1o2uY5gFs4sRxDVT4qudeji7Kn+2Nw9JMjd+LbBVApvDB60N1LFduaiZ6YKDtVtUN0kukkVZG1NRhPsd9HPMAmouBbOjNz+OKtfTEiIY+ycVjpr5QCsgPMw0LZs/hbImhOHuZj4IIF00jnerdWAuEJT5e9I2sw4rngxDNnqy36SqAY3VpzHZVc9gOve8bgHBupx5CNFXJ6qSEyKl7LpItx5DB5xg3U9iUvxpOfqRvyuvIa3nNGlNtL5XPYT5PXwXWgCQM63ksaxZGTj+OSjwx2o5wPlRAtuXcmZHdMbrqL4nUCHrYIME5GpFmdnYduFC9VXxE1RAzf1xlXaTotpbflOrcCeOEOme2gMg0Jtg9k/IOx0t/2gArNIdPay4Oh7sPQmbq/9VJmoXqiIhTJiGEOvVo7MSKdrLSlM6TzZ1hzN6w5pd0zxyK/hFT5Htia6zvQPQRL7I9tQDhStU06oxR6KjVmDiVL5IovOUD2pacD8NCtmbPVWCkYVofxf3EUzZ+llc9Y3M17/hAZm7zCLo4cVhbBVzoAM+PnXVpSL/E3ERTicaBvyOI6CC1RE6exYKkDkOlxQ8MPqRwlEcQhE+8EffyZo5X+nx7y5FkxhwiD/hUxIeN6Hj9FoMyN00ehH1gE2tiCD6AlkhqrYJQ9DTe3Pnh7nGKLqvDfgUv062AbN8Ow+7nhvfp1kmyNmS6BL23Ljbjro25hSlS+pWpGKvC+mT0F7Et38xh5x8yiI/AeY73c+XeDYU5EUA2ujWsIDyvpFbdW4Aa/B6yPuUR8PYZfXg9nq0M1xgG7R8mS3sBwl14ZMftGDM9QPiG1LXzM3JKEnxl1SdoBAX7smx8l0vI49k6XH5DComKJwPMX6tER7VVb0t2wxDsbs/p5irzgyOmUA0gHx2/6yCMx9oq7LxUNr5AQzyss69Py2RJtX1w4Q6Yt77tNprLLwkTCvgc2qRLJWyZq7fFmot9al+kjams4MTVtQzP3Ao1yMviq3s56fcsnDy/mvFI3ezvhS+K/o4dJ2fK5BnIQaZhUPHE6HqX2V4Obv7I8OFUk2ngSpZohYaLq2xkn0MWom/ic0TdbYoYwJm/53hVrJu1jCE48sgmZYgi07aDxwcPxy2/QkLFLeeJVzBqAicZqtnL6tCfjPThs6yzPNlBhMAU1pCKKOanES+gA8V2IU0kJhqEHVayUFleKA5924hX3T6tfPaVRaBPFoIF1lt9N35TybIK1CG/mAiurAeMc68vDOGWDzH7LVAvBm8/zdP35zrqTAN5ttXcJr+BdrbGO9NMyuS2tmjp1VbGOsA7xXA4wS5WBLV1YeuSB0erqZ8GNMoiGhhBvkOEacWi1cKlpcjA7MUPvM8Veh5ujgWcdjjviz36kO9r+aWNMv80T+JgU+/IWGdvg8w/rnel8vKrOv8BMuM1HmhpAJqo3JLpLuixkXbOGqnznyALjLSVV/AIHlpEDXlPiJCbHpYjeJ+R967GvH2O8M/pG3RYScYR2jxtDWSggeNHEH85Jvb/2vBKeuXVUki8ZA38ZKk1Y3FH3lcSKTEJJnOuqfe5iUpzJyAnrLOJxXial9YWhMVkGOPHqNMopZDWkdfcB7X43bBt/7De8aebr1m3SE2DB2VzPXVySso2hf4fFvCgm3AU9jeEhzuRsyow712EUfxGSk26k8YCNbDvh0/XyEfxNwVwcpIi1oraMbgygXN1o+gA239ThylMndBUbWn9qTofXljOqJl5+z3M3yqtCc+1VND2llsPkBWGAn2OwfAXnS1RKv2rDpg4/RuJb1WVyakrrJWNLLQyViDPoK+OnL2UESC8PaTJuZVqjWnL1JMRK2qSnS3H3AFGQQQuyvIcwzOA+ONVTJs1UpJVJHeuVsI65EmD21SWFeq57Zhz4XHLCwFpvGc7dVu0oo6taiBSU3hnZVsKB64zWvqbtHd26NGeG5WJNvpfbcFd2nP6M9cybKhuTPW6Y5SVO/iph0HRgPEO0/Z0128Fa79btgGzOIEavAJqpU3k2Xd1NKXmDSF1rQIN7e+VmTbNne45SYC+uunPsvFvGcrswJNRYIYcf5OWczf/gg+oC708UL9R1fqp7ojxfDARcTY9/GUynHFjQHuHpSDD9gnrVeBMxGjoGtXcadkGprS3hsTQ2I/ZFn8ZxnUcEtdlPH4gP2Vx1DayX2Oi6ieA+7/0GrCb+fb/sNPvn2mqorP/3V7Eh7RdVGIS+c3X63qDXUINkvWxXPiXpvmwZa0H8NV+h8kXmoceTO3Q+X+nk60kP71Dlft0E1e5PX6B9Vm9FDNPMDZhERYyOygSIMDlJKeczRtiq1n9I0uVlkeXEko0/JuP6QvVv3nU5ElcW+CasxImBVZFYi4kKa2o+TxXO4SJxqU0NsaBxciJgpp+9beGSmvExbns/jE6dNp+zfGnLQ0Lw9MmqxDuuHPRWPcrP/lON5u6SGAMaQJ1qLgz9TxofWZEgJf2XDoWcVJhWTGS/puAX2NNt0nYk3z9EVaMfFKadRygUeyd3yhoeXrHBvXBK+nYkF9IfD3U4j+Jxs52szInmyFmLVY+DKsXmW8Rhvj2IX3Ipb0ChS5bifNZ2VgzZNl6b97D4oOAuXiAK12sM3vquNJtVt/CwWix9z901bnBF0zdFxU2dwURi/QAet+3vO9TZelum4oeEn4UE4lJg3k7YeWNyu+KBuxVYSxLc0JfGpv2Cxvo2YfJtAFoJx9npJUDvLiLXfar/PqidrZV/nOu6OUBHPHtm7PP27uD6PwHm+hKuyI/d23rjsXjPrK22IV33WaFXv1uBe4Dgu9jXfXuNk5IS4yaHgDvTqIv81FLV3sddVMYrADRCHt8PZ/+My9TIu68fxCtxh+TmceqrtLObs6MI8rH93II9jyZ4azusDy3/+p8Lutr1cAbCq/rkZkVYUGigDtUrJq8kXvgbCESSeEOaHmOb/32/VKpO0hpX0WXK21d+QoqnufFmGmv4InmdBXeaaT3Wh+mUQ3nXH8bWSrP5OrwG4XfMS/CakpVr8o6qne17dKzP3kIqM11+e5yWDoZymxhTSwZw8uW1EmvO2nY6QCeLbAstUaZdyEssAhKv6fR4gWmTqicVcm5EaYvepE4imEpZLx9UEeUWhMoabphg9BdqNiRE09rnIQNdTEnfy3frnuN+d/o/LJyOhhPt+Fewpp/TEiM+6EOfcERITJFVMTRjWeGDqxJfR/4Sn5Y37RSrLtlffjZhm3TYyFC6UVrjEA6aMlv6TJUxjGOmbu86nqvi1Ccqs88Uj8xWOvnu4aObj/d7NsfN/6Sn334VSCvttv7fr6SZh3t5TqnO2X0N4UzLP1VTVWBs6d0BdbqGA0VtUR8fDlmzIdYMTb05M7Mmmtztn+uwGY068G7uqwNk+y6o2jrqeyx+dxY5bYKT5WX0h3h5Yf71fyZD6q7pLg/NTk+9A9+uZx1VaDeSOinmmtxOs/l44MRkovt3/cEsdGcDfdzN/9LZ1w6/8XNUNxsGZ6hUdv42lT9gKMPN7c7/9vtGkWwau8qgfzh9aKaRP3OuVvCwgbHjqEYnt3dX/8ryhJo79GffAxnf1LgR3bhKZ9la1sZdZtdEZX4/0EzXqrobWKLmtfA/7yPHqw7Im8dYb6Gq2zglSW8xmvsRsJelZGVW1vB7T+f82+34kWbAuG2ryOekQoO6b1PDZE1VYkuNSvna78Nmf5EedG8sPLBsWXKPYPYRtFT/Qozvbs/RDOF+Tzq5w63/d863G2LhyPcNDDRlY3T061tuC3NC57t9Pld022Bg4ZXtuuZ498MaMous+jT1RX5QlMVZckY6XJ47Kse7PUcVLc9NKHQ2/UaThzgIqQLdpqhqZ4YZK6ouXxrRqFjRqWAUA/ypwryY9l/V2csSn8X8H8cF2n+sTMqbeOp3JJR0o8txnXveFRWxzitc7DiaNMG1XmiwNRNdIs5bNNw9fSyjUeE9KkTs/pzAaUa0jRq22G958QgxT1dEZwbLcvjxEzcGxahVUDI1guswhT0AKwQuPfy56sehLLr7aGy+ivdDAKvlLC/sinKDUlR2tOs+f/YfqEG4ZwqDCUY3rligKkQT5ujivTfpH1c6OypIu2ylUXDyX0koctpx5l8WxY860lVifSaJ6tZOU0qQFqgqd0H0GEeTQGs+a9mJ/n+99/Tvvc/+wL37y/kDRxzMnzP0RKf7UZR3WuPjz6M/aDu/f1f/jdQSwMEFAACAAgA3YuRVKrfYXBeAAAAagAAACQAAAB1bml2ZXJzYWwtbm8tdmlkZW8vdW5pdmVyc2FsLnBuZy54bWwtjEkKgDAMAO+Cfyh5QEyosRVa/YzFFtxQcfm9Is5t5jCuvcZBHWHd0jx5YCRomzxzyxqOFE51vY1Q6APU7aEkJPn1TN0ePVTWIFe1ZdagYkh93D0IC2pjtFiB4l0+UEsBAgAAFAACAAgAQIAxVIhQgjc8AwAAWwkAAB0AAAAAAAAAAQAAAAAAAAAAAHVuaXZlcnNhbC1uby12aWRlby9wbGF5ZXIueG1sUEsBAgAAFAACAAgA3IuRVMqjA25sBgAAKBkAACYAAAAAAAAAAQAAAAAAdwMAAHVuaXZlcnNhbC1uby12aWRlby9jb21tb25fbWVzc2FnZXMubG5nUEsBAgAAFAACAAgA3IuRVLay98ilAAAAggEAADcAAAAAAAAAAQAAAAAAJwoAAHVuaXZlcnNhbC1uby12aWRlby9wbGF5YmFja19hbmRfbmF2aWdhdGlvbl9zZXR0aW5ncy54bWxQSwECAAAUAAIACADci5FUSzOGii8FAABoHQAAMAAAAAAAAAABAAAAAAAhCwAAdW5pdmVyc2FsLW5vLXZpZGVvL2ZsYXNoX3B1Ymxpc2hpbmdfc2V0dGluZ3MueG1sUEsBAgAAFAACAAgA3IuRVOEXF0J/AwAA4gwAACoAAAAAAAAAAQAAAAAAnhAAAHVuaXZlcnNhbC1uby12aWRlby9mbGFzaF9za2luX3NldHRpbmdzLnhtbFBLAQIAABQAAgAIANyLkVT65zdOKgUAAPIcAAAvAAAAAAAAAAEAAAAAAGUUAAB1bml2ZXJzYWwtbm8tdmlkZW8vaHRtbF9wdWJsaXNoaW5nX3NldHRpbmdzLnhtbFBLAQIAABQAAgAIANyLkVRut3mAuwEAAIoGAAAqAAAAAAAAAAEAAAAAANwZAAB1bml2ZXJzYWwtbm8tdmlkZW8vaHRtbF9za2luX3NldHRpbmdzLmpzb25QSwECAAAUAAIACADci5FUlBOzImkAAABuAAAAJQAAAAAAAAABAAAAAADfGwAAdW5pdmVyc2FsLW5vLXZpZGVvL2xvY2FsX3NldHRpbmdzLnhtbFBLAQIAABQAAgAIAN2LkVSnr7JnFCkAANI+AAAgAAAAAAAAAAAAAAAAAIscAAB1bml2ZXJzYWwtbm8tdmlkZW8vdW5pdmVyc2FsLnBuZ1BLAQIAABQAAgAIAN2LkVSq32FwXgAAAGoAAAAkAAAAAAAAAAEAAAAAAN1FAAB1bml2ZXJzYWwtbm8tdmlkZW8vdW5pdmVyc2FsLnBuZy54bWxQSwUGAAAAAAoACgBiAwAAfUYAAAAA"/>
  <p:tag name="ISPRING_SCORM_ENDPOINT" val="&lt;endpoint&gt;&lt;enable&gt;0&lt;/enable&gt;&lt;lrs&gt;https://&lt;/lrs&gt;&lt;auth&gt;0&lt;/auth&gt;&lt;login&gt;&lt;/login&gt;&lt;password&gt;&lt;/password&gt;&lt;key&gt;&lt;/key&gt;&lt;name&gt;&lt;/name&gt;&lt;email&gt;&lt;/email&gt;&lt;/endpoint&gt;&#10;"/>
  <p:tag name="ISPRING_SCORM_RATE_QUIZZES" val="0"/>
</p:tagLst>
</file>

<file path=ppt/tags/tag10.xml><?xml version="1.0" encoding="utf-8"?>
<p:tagLst xmlns:a="http://schemas.openxmlformats.org/drawingml/2006/main" xmlns:r="http://schemas.openxmlformats.org/officeDocument/2006/relationships" xmlns:p="http://schemas.openxmlformats.org/presentationml/2006/main">
  <p:tag name="GENSWF_SLIDE_UID" val="{9D638A73-C24E-4B33-A286-ED43E4CEF77C}:264"/>
</p:tagLst>
</file>

<file path=ppt/tags/tag11.xml><?xml version="1.0" encoding="utf-8"?>
<p:tagLst xmlns:a="http://schemas.openxmlformats.org/drawingml/2006/main" xmlns:r="http://schemas.openxmlformats.org/officeDocument/2006/relationships" xmlns:p="http://schemas.openxmlformats.org/presentationml/2006/main">
  <p:tag name="GENSWF_SLIDE_UID" val="{AA19CAF2-C977-4C90-84E6-B3E3CF270F13}:279"/>
</p:tagLst>
</file>

<file path=ppt/tags/tag12.xml><?xml version="1.0" encoding="utf-8"?>
<p:tagLst xmlns:a="http://schemas.openxmlformats.org/drawingml/2006/main" xmlns:r="http://schemas.openxmlformats.org/officeDocument/2006/relationships" xmlns:p="http://schemas.openxmlformats.org/presentationml/2006/main">
  <p:tag name="GENSWF_SLIDE_UID" val="{30222138-A886-4A60-A1AE-3F0A6648C0BF}:266"/>
</p:tagLst>
</file>

<file path=ppt/tags/tag13.xml><?xml version="1.0" encoding="utf-8"?>
<p:tagLst xmlns:a="http://schemas.openxmlformats.org/drawingml/2006/main" xmlns:r="http://schemas.openxmlformats.org/officeDocument/2006/relationships" xmlns:p="http://schemas.openxmlformats.org/presentationml/2006/main">
  <p:tag name="GENSWF_SLIDE_UID" val="{EC901986-AEDB-4E55-8376-4AEC4168FA7D}:267"/>
</p:tagLst>
</file>

<file path=ppt/tags/tag14.xml><?xml version="1.0" encoding="utf-8"?>
<p:tagLst xmlns:a="http://schemas.openxmlformats.org/drawingml/2006/main" xmlns:r="http://schemas.openxmlformats.org/officeDocument/2006/relationships" xmlns:p="http://schemas.openxmlformats.org/presentationml/2006/main">
  <p:tag name="GENSWF_SLIDE_UID" val="{C0C347C8-B3AD-4FEB-B93B-206FEF4F1F8D}:268"/>
</p:tagLst>
</file>

<file path=ppt/tags/tag15.xml><?xml version="1.0" encoding="utf-8"?>
<p:tagLst xmlns:a="http://schemas.openxmlformats.org/drawingml/2006/main" xmlns:r="http://schemas.openxmlformats.org/officeDocument/2006/relationships" xmlns:p="http://schemas.openxmlformats.org/presentationml/2006/main">
  <p:tag name="GENSWF_SLIDE_UID" val="{3A68D662-D9F2-4E71-8E04-2AEFBADC565C}:269"/>
</p:tagLst>
</file>

<file path=ppt/tags/tag16.xml><?xml version="1.0" encoding="utf-8"?>
<p:tagLst xmlns:a="http://schemas.openxmlformats.org/drawingml/2006/main" xmlns:r="http://schemas.openxmlformats.org/officeDocument/2006/relationships" xmlns:p="http://schemas.openxmlformats.org/presentationml/2006/main">
  <p:tag name="GENSWF_SLIDE_UID" val="{88AF5D56-B5E4-4641-94FC-34B291B722AD}:270"/>
</p:tagLst>
</file>

<file path=ppt/tags/tag17.xml><?xml version="1.0" encoding="utf-8"?>
<p:tagLst xmlns:a="http://schemas.openxmlformats.org/drawingml/2006/main" xmlns:r="http://schemas.openxmlformats.org/officeDocument/2006/relationships" xmlns:p="http://schemas.openxmlformats.org/presentationml/2006/main">
  <p:tag name="GENSWF_SLIDE_UID" val="{B9BF48EB-6217-4708-ABF4-D3FCB3113FA5}:272"/>
</p:tagLst>
</file>

<file path=ppt/tags/tag18.xml><?xml version="1.0" encoding="utf-8"?>
<p:tagLst xmlns:a="http://schemas.openxmlformats.org/drawingml/2006/main" xmlns:r="http://schemas.openxmlformats.org/officeDocument/2006/relationships" xmlns:p="http://schemas.openxmlformats.org/presentationml/2006/main">
  <p:tag name="GENSWF_SLIDE_UID" val="{FA7ACA79-6DC4-4BB9-8107-590FC34148E5}:258"/>
</p:tagLst>
</file>

<file path=ppt/tags/tag19.xml><?xml version="1.0" encoding="utf-8"?>
<p:tagLst xmlns:a="http://schemas.openxmlformats.org/drawingml/2006/main" xmlns:r="http://schemas.openxmlformats.org/officeDocument/2006/relationships" xmlns:p="http://schemas.openxmlformats.org/presentationml/2006/main">
  <p:tag name="GENSWF_SLIDE_UID" val="{FD522FC4-4E43-4229-AB7A-DAB150D19942}:273"/>
</p:tagLst>
</file>

<file path=ppt/tags/tag2.xml><?xml version="1.0" encoding="utf-8"?>
<p:tagLst xmlns:a="http://schemas.openxmlformats.org/drawingml/2006/main" xmlns:r="http://schemas.openxmlformats.org/officeDocument/2006/relationships" xmlns:p="http://schemas.openxmlformats.org/presentationml/2006/main">
  <p:tag name="GENSWF_SLIDE_UID" val="{C6FB979D-1681-4943-A111-687FA2C491A1}:257"/>
</p:tagLst>
</file>

<file path=ppt/tags/tag20.xml><?xml version="1.0" encoding="utf-8"?>
<p:tagLst xmlns:a="http://schemas.openxmlformats.org/drawingml/2006/main" xmlns:r="http://schemas.openxmlformats.org/officeDocument/2006/relationships" xmlns:p="http://schemas.openxmlformats.org/presentationml/2006/main">
  <p:tag name="GENSWF_SLIDE_UID" val="{2BFDCEAB-4F29-482A-9033-173E359677CC}:275"/>
</p:tagLst>
</file>

<file path=ppt/tags/tag21.xml><?xml version="1.0" encoding="utf-8"?>
<p:tagLst xmlns:a="http://schemas.openxmlformats.org/drawingml/2006/main" xmlns:r="http://schemas.openxmlformats.org/officeDocument/2006/relationships" xmlns:p="http://schemas.openxmlformats.org/presentationml/2006/main">
  <p:tag name="GENSWF_SLIDE_UID" val="{F95A1ECC-4B7B-4C73-A792-E155FF372B61}:277"/>
</p:tagLst>
</file>

<file path=ppt/tags/tag22.xml><?xml version="1.0" encoding="utf-8"?>
<p:tagLst xmlns:a="http://schemas.openxmlformats.org/drawingml/2006/main" xmlns:r="http://schemas.openxmlformats.org/officeDocument/2006/relationships" xmlns:p="http://schemas.openxmlformats.org/presentationml/2006/main">
  <p:tag name="GENSWF_SLIDE_UID" val="{92453BA4-ECC8-4BFC-82DD-377AA99E97EC}:287"/>
</p:tagLst>
</file>

<file path=ppt/tags/tag3.xml><?xml version="1.0" encoding="utf-8"?>
<p:tagLst xmlns:a="http://schemas.openxmlformats.org/drawingml/2006/main" xmlns:r="http://schemas.openxmlformats.org/officeDocument/2006/relationships" xmlns:p="http://schemas.openxmlformats.org/presentationml/2006/main">
  <p:tag name="GENSWF_SLIDE_UID" val="{1FF2ED52-9B7E-4C3C-B68D-A8B875DF6A8A}:276"/>
</p:tagLst>
</file>

<file path=ppt/tags/tag4.xml><?xml version="1.0" encoding="utf-8"?>
<p:tagLst xmlns:a="http://schemas.openxmlformats.org/drawingml/2006/main" xmlns:r="http://schemas.openxmlformats.org/officeDocument/2006/relationships" xmlns:p="http://schemas.openxmlformats.org/presentationml/2006/main">
  <p:tag name="GENSWF_SLIDE_UID" val="{3E5C713F-10F3-497B-B574-2F0011AB0E4F}:259"/>
</p:tagLst>
</file>

<file path=ppt/tags/tag5.xml><?xml version="1.0" encoding="utf-8"?>
<p:tagLst xmlns:a="http://schemas.openxmlformats.org/drawingml/2006/main" xmlns:r="http://schemas.openxmlformats.org/officeDocument/2006/relationships" xmlns:p="http://schemas.openxmlformats.org/presentationml/2006/main">
  <p:tag name="GENSWF_SLIDE_UID" val="{BAA03C3E-E6A2-49E8-9C2F-F15155539D18}:288"/>
</p:tagLst>
</file>

<file path=ppt/tags/tag6.xml><?xml version="1.0" encoding="utf-8"?>
<p:tagLst xmlns:a="http://schemas.openxmlformats.org/drawingml/2006/main" xmlns:r="http://schemas.openxmlformats.org/officeDocument/2006/relationships" xmlns:p="http://schemas.openxmlformats.org/presentationml/2006/main">
  <p:tag name="GENSWF_SLIDE_UID" val="{A73E73FA-861F-443D-AE95-05E56DF044EA}:261"/>
</p:tagLst>
</file>

<file path=ppt/tags/tag7.xml><?xml version="1.0" encoding="utf-8"?>
<p:tagLst xmlns:a="http://schemas.openxmlformats.org/drawingml/2006/main" xmlns:r="http://schemas.openxmlformats.org/officeDocument/2006/relationships" xmlns:p="http://schemas.openxmlformats.org/presentationml/2006/main">
  <p:tag name="GENSWF_SLIDE_UID" val="{D11C4602-0C2F-41D5-9B0D-8A2CE1D029DE}:262"/>
</p:tagLst>
</file>

<file path=ppt/tags/tag8.xml><?xml version="1.0" encoding="utf-8"?>
<p:tagLst xmlns:a="http://schemas.openxmlformats.org/drawingml/2006/main" xmlns:r="http://schemas.openxmlformats.org/officeDocument/2006/relationships" xmlns:p="http://schemas.openxmlformats.org/presentationml/2006/main">
  <p:tag name="GENSWF_SLIDE_UID" val="{0D16A2EB-ED4C-46E3-95DA-DE032F86BEEA}:263"/>
</p:tagLst>
</file>

<file path=ppt/tags/tag9.xml><?xml version="1.0" encoding="utf-8"?>
<p:tagLst xmlns:a="http://schemas.openxmlformats.org/drawingml/2006/main" xmlns:r="http://schemas.openxmlformats.org/officeDocument/2006/relationships" xmlns:p="http://schemas.openxmlformats.org/presentationml/2006/main">
  <p:tag name="GENSWF_SLIDE_UID" val="{26655FF2-6871-46E6-8829-CE91159D1B90}:265"/>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Notes xmlns="0176d039-9f6e-4c76-a656-14e1187b0a7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8D8CD1954D8C54F83DB91549AA8A72A" ma:contentTypeVersion="14" ma:contentTypeDescription="Create a new document." ma:contentTypeScope="" ma:versionID="297ae87818690f8729d322bd90e85125">
  <xsd:schema xmlns:xsd="http://www.w3.org/2001/XMLSchema" xmlns:xs="http://www.w3.org/2001/XMLSchema" xmlns:p="http://schemas.microsoft.com/office/2006/metadata/properties" xmlns:ns2="0176d039-9f6e-4c76-a656-14e1187b0a75" xmlns:ns3="b517a48c-3605-487e-ada2-569ad1af5728" targetNamespace="http://schemas.microsoft.com/office/2006/metadata/properties" ma:root="true" ma:fieldsID="f0782a1e8f945cd2bb442dd8c9b2d689" ns2:_="" ns3:_="">
    <xsd:import namespace="0176d039-9f6e-4c76-a656-14e1187b0a75"/>
    <xsd:import namespace="b517a48c-3605-487e-ada2-569ad1af572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Location" minOccurs="0"/>
                <xsd:element ref="ns2:MediaServiceOCR" minOccurs="0"/>
                <xsd:element ref="ns2:Note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176d039-9f6e-4c76-a656-14e1187b0a7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Notes" ma:index="20" nillable="true" ma:displayName="Notes" ma:format="Dropdown" ma:internalName="Notes">
      <xsd:simpleType>
        <xsd:restriction base="dms:Text">
          <xsd:maxLength value="255"/>
        </xsd:restriction>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517a48c-3605-487e-ada2-569ad1af572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49E58AC-825D-423F-BB58-9F77D3F1D58D}">
  <ds:schemaRefs>
    <ds:schemaRef ds:uri="http://schemas.microsoft.com/office/2006/metadata/properties"/>
    <ds:schemaRef ds:uri="http://schemas.microsoft.com/office/infopath/2007/PartnerControls"/>
    <ds:schemaRef ds:uri="0176d039-9f6e-4c76-a656-14e1187b0a75"/>
  </ds:schemaRefs>
</ds:datastoreItem>
</file>

<file path=customXml/itemProps2.xml><?xml version="1.0" encoding="utf-8"?>
<ds:datastoreItem xmlns:ds="http://schemas.openxmlformats.org/officeDocument/2006/customXml" ds:itemID="{301B2E84-94B7-4EE9-B3A7-5B059B861F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176d039-9f6e-4c76-a656-14e1187b0a75"/>
    <ds:schemaRef ds:uri="b517a48c-3605-487e-ada2-569ad1af572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78E1B02-D110-4785-8005-7417C177909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2379</TotalTime>
  <Words>1901</Words>
  <Application>Microsoft Office PowerPoint</Application>
  <PresentationFormat>Widescreen</PresentationFormat>
  <Paragraphs>182</Paragraphs>
  <Slides>21</Slides>
  <Notes>21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21</vt:i4>
      </vt:variant>
    </vt:vector>
  </HeadingPairs>
  <TitlesOfParts>
    <vt:vector size="28" baseType="lpstr">
      <vt:lpstr>Algerian</vt:lpstr>
      <vt:lpstr>Amatic SC</vt:lpstr>
      <vt:lpstr>Arial</vt:lpstr>
      <vt:lpstr>Calibri</vt:lpstr>
      <vt:lpstr>Calibri Light</vt:lpstr>
      <vt:lpstr>Office Theme</vt:lpstr>
      <vt:lpstr>1_Office Theme</vt:lpstr>
      <vt:lpstr>Week 8 Distress Tolerance: TIP skills for managing extreme emotions</vt:lpstr>
      <vt:lpstr>Learning Outcomes:</vt:lpstr>
      <vt:lpstr>Mindfulness Exercise (5 minutes) </vt:lpstr>
      <vt:lpstr>Homework review</vt:lpstr>
      <vt:lpstr>Distress Tolerance skills</vt:lpstr>
      <vt:lpstr>TIP Skills </vt:lpstr>
      <vt:lpstr>A brief Science lesson!</vt:lpstr>
      <vt:lpstr>Imagine if you were walking home and you saw a lion across the street.  What would happen to your body? Describe your ideas to your partner.</vt:lpstr>
      <vt:lpstr>PowerPoint Presentation</vt:lpstr>
      <vt:lpstr>PowerPoint Presentation</vt:lpstr>
      <vt:lpstr>Now imagine your Mum takes away your phone and says that you cannot have it back until your grades improve.</vt:lpstr>
      <vt:lpstr>Sometimes fight or flight is NOT useful</vt:lpstr>
      <vt:lpstr>Distress Tolerance: TIP skills for managing extreme emotions</vt:lpstr>
      <vt:lpstr>Class task: TIP skill Temperature</vt:lpstr>
      <vt:lpstr>Class task: TIP skill Intense exercise</vt:lpstr>
      <vt:lpstr>Class task: TIP skill Paced breathing </vt:lpstr>
      <vt:lpstr>Main points:</vt:lpstr>
      <vt:lpstr>PowerPoint Presentation</vt:lpstr>
      <vt:lpstr>PowerPoint Presentation</vt:lpstr>
      <vt:lpstr>Learning Outcomes Review:</vt:lpstr>
      <vt:lpstr>PLENARY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Week 8 TIP skills for managing extreme emotions</dc:title>
  <dc:creator>Rosalind Keefe</dc:creator>
  <cp:lastModifiedBy>Shabnum Hasan</cp:lastModifiedBy>
  <cp:revision>197</cp:revision>
  <dcterms:created xsi:type="dcterms:W3CDTF">2019-07-16T11:43:33Z</dcterms:created>
  <dcterms:modified xsi:type="dcterms:W3CDTF">2022-06-03T15:47:30Z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0x01010058D8CD1954D8C54F83DB91549AA8A72A</vt:lpwstr>
  </property>
</Properties>
</file>